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725" r:id="rId1"/>
  </p:sldMasterIdLst>
  <p:notesMasterIdLst>
    <p:notesMasterId r:id="rId20"/>
  </p:notesMasterIdLst>
  <p:handoutMasterIdLst>
    <p:handoutMasterId r:id="rId21"/>
  </p:handoutMasterIdLst>
  <p:sldIdLst>
    <p:sldId id="284" r:id="rId2"/>
    <p:sldId id="294" r:id="rId3"/>
    <p:sldId id="295" r:id="rId4"/>
    <p:sldId id="289" r:id="rId5"/>
    <p:sldId id="290" r:id="rId6"/>
    <p:sldId id="297" r:id="rId7"/>
    <p:sldId id="298" r:id="rId8"/>
    <p:sldId id="299" r:id="rId9"/>
    <p:sldId id="300" r:id="rId10"/>
    <p:sldId id="291" r:id="rId11"/>
    <p:sldId id="296" r:id="rId12"/>
    <p:sldId id="292" r:id="rId13"/>
    <p:sldId id="305" r:id="rId14"/>
    <p:sldId id="306" r:id="rId15"/>
    <p:sldId id="301" r:id="rId16"/>
    <p:sldId id="302" r:id="rId17"/>
    <p:sldId id="303" r:id="rId18"/>
    <p:sldId id="30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0" d="100"/>
          <a:sy n="70" d="100"/>
        </p:scale>
        <p:origin x="66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B786F6-C8E0-4431-BEFA-0EEAA9578100}" type="doc">
      <dgm:prSet loTypeId="urn:microsoft.com/office/officeart/2005/8/layout/arrow6" loCatId="process" qsTypeId="urn:microsoft.com/office/officeart/2005/8/quickstyle/simple1" qsCatId="simple" csTypeId="urn:microsoft.com/office/officeart/2005/8/colors/accent1_2" csCatId="accent1" phldr="1"/>
      <dgm:spPr/>
      <dgm:t>
        <a:bodyPr/>
        <a:lstStyle/>
        <a:p>
          <a:endParaRPr lang="en-US"/>
        </a:p>
      </dgm:t>
    </dgm:pt>
    <dgm:pt modelId="{F511A061-7018-4620-8D81-C1F12061CD32}">
      <dgm:prSet phldrT="[Text]"/>
      <dgm:spPr/>
      <dgm:t>
        <a:bodyPr/>
        <a:lstStyle/>
        <a:p>
          <a:r>
            <a:rPr lang="en-US" noProof="0" dirty="0" smtClean="0"/>
            <a:t>Companies whose legal or business headquarters (as stated in their articles of association) are located in Turkey or whose operations are centered and managed in Turkey are classified as </a:t>
          </a:r>
          <a:r>
            <a:rPr lang="en-US" b="1" u="sng" noProof="0" dirty="0" smtClean="0"/>
            <a:t>fully liable companies </a:t>
          </a:r>
          <a:r>
            <a:rPr lang="en-US" noProof="0" dirty="0" smtClean="0"/>
            <a:t>(resident companies) and these companies are subject to CIT in Turkey over their worldwide income.</a:t>
          </a:r>
          <a:endParaRPr lang="en-US" noProof="0" dirty="0"/>
        </a:p>
      </dgm:t>
    </dgm:pt>
    <dgm:pt modelId="{B7A0CD8A-FC6F-4A95-B526-113CA846CE8E}" type="parTrans" cxnId="{DD37AE72-5CB1-4672-A872-16156210344F}">
      <dgm:prSet/>
      <dgm:spPr/>
      <dgm:t>
        <a:bodyPr/>
        <a:lstStyle/>
        <a:p>
          <a:endParaRPr lang="en-US"/>
        </a:p>
      </dgm:t>
    </dgm:pt>
    <dgm:pt modelId="{D04C72A1-2DCF-4204-A670-FCDC0A1BED46}" type="sibTrans" cxnId="{DD37AE72-5CB1-4672-A872-16156210344F}">
      <dgm:prSet/>
      <dgm:spPr/>
      <dgm:t>
        <a:bodyPr/>
        <a:lstStyle/>
        <a:p>
          <a:endParaRPr lang="en-US"/>
        </a:p>
      </dgm:t>
    </dgm:pt>
    <dgm:pt modelId="{5C80591A-EB87-4487-B4EF-D12FD9405B4F}">
      <dgm:prSet phldrT="[Text]"/>
      <dgm:spPr/>
      <dgm:t>
        <a:bodyPr/>
        <a:lstStyle/>
        <a:p>
          <a:r>
            <a:rPr lang="en-US" b="1" u="sng" noProof="0" dirty="0" smtClean="0"/>
            <a:t>Limited liable companies </a:t>
          </a:r>
          <a:r>
            <a:rPr lang="en-US" noProof="0" dirty="0" smtClean="0"/>
            <a:t>are defined as the companies whose legal and business headquarters are not located in Turkey (non-resident companies) and the business income generated by non-resident companies through a “fixed place of business” (permanent establishment) or a “permanent representative” in Turkey is subject to CIT.</a:t>
          </a:r>
          <a:endParaRPr lang="en-US" noProof="0" dirty="0"/>
        </a:p>
      </dgm:t>
    </dgm:pt>
    <dgm:pt modelId="{0C10DD67-F374-4768-8C2E-095536AC4FAF}" type="parTrans" cxnId="{D9A45A3D-DB58-45E9-9510-4EC775FCEF6E}">
      <dgm:prSet/>
      <dgm:spPr/>
      <dgm:t>
        <a:bodyPr/>
        <a:lstStyle/>
        <a:p>
          <a:endParaRPr lang="en-US"/>
        </a:p>
      </dgm:t>
    </dgm:pt>
    <dgm:pt modelId="{18B8783E-39DE-404C-A7B7-14038CCF39EC}" type="sibTrans" cxnId="{D9A45A3D-DB58-45E9-9510-4EC775FCEF6E}">
      <dgm:prSet/>
      <dgm:spPr/>
      <dgm:t>
        <a:bodyPr/>
        <a:lstStyle/>
        <a:p>
          <a:endParaRPr lang="en-US"/>
        </a:p>
      </dgm:t>
    </dgm:pt>
    <dgm:pt modelId="{EEBD7AF8-7784-410A-ACA4-597CE4CA5CF5}">
      <dgm:prSet/>
      <dgm:spPr/>
    </dgm:pt>
    <dgm:pt modelId="{4F4402B3-BAEE-47A0-B876-633AD367F943}" type="parTrans" cxnId="{832C717F-1135-4EE0-B2A4-B964929DE1A0}">
      <dgm:prSet/>
      <dgm:spPr/>
      <dgm:t>
        <a:bodyPr/>
        <a:lstStyle/>
        <a:p>
          <a:endParaRPr lang="en-US"/>
        </a:p>
      </dgm:t>
    </dgm:pt>
    <dgm:pt modelId="{7B5D727F-87DE-493F-B6C5-90D5E942516F}" type="sibTrans" cxnId="{832C717F-1135-4EE0-B2A4-B964929DE1A0}">
      <dgm:prSet/>
      <dgm:spPr/>
      <dgm:t>
        <a:bodyPr/>
        <a:lstStyle/>
        <a:p>
          <a:endParaRPr lang="en-US"/>
        </a:p>
      </dgm:t>
    </dgm:pt>
    <dgm:pt modelId="{37386CB2-639A-41F3-964F-FE583FD7CDCD}" type="pres">
      <dgm:prSet presAssocID="{84B786F6-C8E0-4431-BEFA-0EEAA9578100}" presName="compositeShape" presStyleCnt="0">
        <dgm:presLayoutVars>
          <dgm:chMax val="2"/>
          <dgm:dir/>
          <dgm:resizeHandles val="exact"/>
        </dgm:presLayoutVars>
      </dgm:prSet>
      <dgm:spPr/>
    </dgm:pt>
    <dgm:pt modelId="{458287C5-99F6-42E9-B55D-7132BA129D88}" type="pres">
      <dgm:prSet presAssocID="{84B786F6-C8E0-4431-BEFA-0EEAA9578100}" presName="ribbon" presStyleLbl="node1" presStyleIdx="0" presStyleCnt="1" custLinFactNeighborX="-3120" custLinFactNeighborY="1004"/>
      <dgm:spPr/>
    </dgm:pt>
    <dgm:pt modelId="{31CFE0A2-0666-474D-B5BD-7DA28FC36126}" type="pres">
      <dgm:prSet presAssocID="{84B786F6-C8E0-4431-BEFA-0EEAA9578100}" presName="leftArrowText" presStyleLbl="node1" presStyleIdx="0" presStyleCnt="1" custScaleX="112830" custLinFactNeighborX="-9470" custLinFactNeighborY="811">
        <dgm:presLayoutVars>
          <dgm:chMax val="0"/>
          <dgm:bulletEnabled val="1"/>
        </dgm:presLayoutVars>
      </dgm:prSet>
      <dgm:spPr/>
      <dgm:t>
        <a:bodyPr/>
        <a:lstStyle/>
        <a:p>
          <a:endParaRPr lang="en-US"/>
        </a:p>
      </dgm:t>
    </dgm:pt>
    <dgm:pt modelId="{89664691-1A88-4985-A0DC-069F34CD7A0A}" type="pres">
      <dgm:prSet presAssocID="{84B786F6-C8E0-4431-BEFA-0EEAA9578100}" presName="rightArrowText" presStyleLbl="node1" presStyleIdx="0" presStyleCnt="1" custLinFactNeighborX="-5810" custLinFactNeighborY="-1180">
        <dgm:presLayoutVars>
          <dgm:chMax val="0"/>
          <dgm:bulletEnabled val="1"/>
        </dgm:presLayoutVars>
      </dgm:prSet>
      <dgm:spPr/>
      <dgm:t>
        <a:bodyPr/>
        <a:lstStyle/>
        <a:p>
          <a:endParaRPr lang="en-US"/>
        </a:p>
      </dgm:t>
    </dgm:pt>
  </dgm:ptLst>
  <dgm:cxnLst>
    <dgm:cxn modelId="{DD37AE72-5CB1-4672-A872-16156210344F}" srcId="{84B786F6-C8E0-4431-BEFA-0EEAA9578100}" destId="{F511A061-7018-4620-8D81-C1F12061CD32}" srcOrd="0" destOrd="0" parTransId="{B7A0CD8A-FC6F-4A95-B526-113CA846CE8E}" sibTransId="{D04C72A1-2DCF-4204-A670-FCDC0A1BED46}"/>
    <dgm:cxn modelId="{832C717F-1135-4EE0-B2A4-B964929DE1A0}" srcId="{84B786F6-C8E0-4431-BEFA-0EEAA9578100}" destId="{EEBD7AF8-7784-410A-ACA4-597CE4CA5CF5}" srcOrd="2" destOrd="0" parTransId="{4F4402B3-BAEE-47A0-B876-633AD367F943}" sibTransId="{7B5D727F-87DE-493F-B6C5-90D5E942516F}"/>
    <dgm:cxn modelId="{D9A45A3D-DB58-45E9-9510-4EC775FCEF6E}" srcId="{84B786F6-C8E0-4431-BEFA-0EEAA9578100}" destId="{5C80591A-EB87-4487-B4EF-D12FD9405B4F}" srcOrd="1" destOrd="0" parTransId="{0C10DD67-F374-4768-8C2E-095536AC4FAF}" sibTransId="{18B8783E-39DE-404C-A7B7-14038CCF39EC}"/>
    <dgm:cxn modelId="{75D9036E-A962-41C3-A894-ED2B5E23BE93}" type="presOf" srcId="{5C80591A-EB87-4487-B4EF-D12FD9405B4F}" destId="{89664691-1A88-4985-A0DC-069F34CD7A0A}" srcOrd="0" destOrd="0" presId="urn:microsoft.com/office/officeart/2005/8/layout/arrow6"/>
    <dgm:cxn modelId="{4A252E98-BEE1-4ABA-AC0E-3B05E3D04887}" type="presOf" srcId="{84B786F6-C8E0-4431-BEFA-0EEAA9578100}" destId="{37386CB2-639A-41F3-964F-FE583FD7CDCD}" srcOrd="0" destOrd="0" presId="urn:microsoft.com/office/officeart/2005/8/layout/arrow6"/>
    <dgm:cxn modelId="{168C4CEE-A51E-4689-9FDB-65667D19740B}" type="presOf" srcId="{F511A061-7018-4620-8D81-C1F12061CD32}" destId="{31CFE0A2-0666-474D-B5BD-7DA28FC36126}" srcOrd="0" destOrd="0" presId="urn:microsoft.com/office/officeart/2005/8/layout/arrow6"/>
    <dgm:cxn modelId="{AF31E0ED-5734-4072-9664-E068566CD96A}" type="presParOf" srcId="{37386CB2-639A-41F3-964F-FE583FD7CDCD}" destId="{458287C5-99F6-42E9-B55D-7132BA129D88}" srcOrd="0" destOrd="0" presId="urn:microsoft.com/office/officeart/2005/8/layout/arrow6"/>
    <dgm:cxn modelId="{337FF3B9-4035-4087-B6FB-6FEB0845859A}" type="presParOf" srcId="{37386CB2-639A-41F3-964F-FE583FD7CDCD}" destId="{31CFE0A2-0666-474D-B5BD-7DA28FC36126}" srcOrd="1" destOrd="0" presId="urn:microsoft.com/office/officeart/2005/8/layout/arrow6"/>
    <dgm:cxn modelId="{1B758276-7C2F-449A-9B1C-480CB39E43B9}" type="presParOf" srcId="{37386CB2-639A-41F3-964F-FE583FD7CDCD}" destId="{89664691-1A88-4985-A0DC-069F34CD7A0A}"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B02768-0F0C-4504-BB53-3C3D4CBB280A}"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3A81B5D6-A2BD-466F-8132-F4D6478752CF}">
      <dgm:prSet phldrT="[Text]"/>
      <dgm:spPr/>
      <dgm:t>
        <a:bodyPr/>
        <a:lstStyle/>
        <a:p>
          <a:r>
            <a:rPr lang="en-US" dirty="0" smtClean="0"/>
            <a:t>place of business </a:t>
          </a:r>
          <a:endParaRPr lang="en-US" dirty="0"/>
        </a:p>
      </dgm:t>
    </dgm:pt>
    <dgm:pt modelId="{838C8036-C7A9-4E59-83DC-5D2008BB22F7}" type="parTrans" cxnId="{D623C652-FC6A-417D-9C4E-52D82DA1DC6A}">
      <dgm:prSet/>
      <dgm:spPr/>
      <dgm:t>
        <a:bodyPr/>
        <a:lstStyle/>
        <a:p>
          <a:endParaRPr lang="en-US"/>
        </a:p>
      </dgm:t>
    </dgm:pt>
    <dgm:pt modelId="{0B202D90-A7D0-4C14-B662-95025FAA1354}" type="sibTrans" cxnId="{D623C652-FC6A-417D-9C4E-52D82DA1DC6A}">
      <dgm:prSet/>
      <dgm:spPr/>
      <dgm:t>
        <a:bodyPr/>
        <a:lstStyle/>
        <a:p>
          <a:endParaRPr lang="en-US"/>
        </a:p>
      </dgm:t>
    </dgm:pt>
    <dgm:pt modelId="{19450B07-FD7F-4700-B755-3AFFA49F61C5}">
      <dgm:prSet phldrT="[Text]" custT="1"/>
      <dgm:spPr/>
      <dgm:t>
        <a:bodyPr/>
        <a:lstStyle/>
        <a:p>
          <a:pPr algn="just">
            <a:lnSpc>
              <a:spcPct val="100000"/>
            </a:lnSpc>
            <a:spcAft>
              <a:spcPts val="0"/>
            </a:spcAft>
          </a:pPr>
          <a:r>
            <a:rPr lang="en-US" sz="1200" dirty="0" smtClean="0"/>
            <a:t>The definition of “place of business” is given in the Article 156 of Tax Procedure Code </a:t>
          </a:r>
          <a:r>
            <a:rPr lang="tr-TR" sz="1200" dirty="0" smtClean="0"/>
            <a:t>(</a:t>
          </a:r>
          <a:r>
            <a:rPr lang="en-US" sz="1200" dirty="0" smtClean="0"/>
            <a:t>“</a:t>
          </a:r>
          <a:r>
            <a:rPr lang="tr-TR" sz="1200" dirty="0" smtClean="0"/>
            <a:t>TPC</a:t>
          </a:r>
          <a:r>
            <a:rPr lang="en-US" sz="1200" dirty="0" smtClean="0"/>
            <a:t>“</a:t>
          </a:r>
          <a:r>
            <a:rPr lang="tr-TR" sz="1200" dirty="0" smtClean="0"/>
            <a:t>)</a:t>
          </a:r>
          <a:r>
            <a:rPr lang="en-US" sz="1200" dirty="0" smtClean="0"/>
            <a:t> as </a:t>
          </a:r>
          <a:r>
            <a:rPr lang="en-US" sz="1200" i="1" dirty="0" smtClean="0"/>
            <a:t>“in commercial, industrial, agricultural or professional activity; place of businesses are the premises assigned to the practice of a commercial, industrial, agricultural or professional activity or used for these activities such as shops, offices, consulting-rooms workshops, branches, stores, hotels, coffee houses, entertainment places, playing places, fields, vine orchards, farms, breeding stations, fishing places, mines, quarries or building yards”. </a:t>
          </a:r>
          <a:endParaRPr lang="en-US" sz="1200" dirty="0"/>
        </a:p>
      </dgm:t>
    </dgm:pt>
    <dgm:pt modelId="{240D71B2-F92F-4045-BF3C-FD610B7511C4}" type="parTrans" cxnId="{15FBDFC2-3665-41DC-96E4-6F9AB2967D95}">
      <dgm:prSet/>
      <dgm:spPr/>
      <dgm:t>
        <a:bodyPr/>
        <a:lstStyle/>
        <a:p>
          <a:endParaRPr lang="en-US"/>
        </a:p>
      </dgm:t>
    </dgm:pt>
    <dgm:pt modelId="{8943DBB4-8E0B-46FA-BD52-C65A78022DD4}" type="sibTrans" cxnId="{15FBDFC2-3665-41DC-96E4-6F9AB2967D95}">
      <dgm:prSet/>
      <dgm:spPr/>
      <dgm:t>
        <a:bodyPr/>
        <a:lstStyle/>
        <a:p>
          <a:endParaRPr lang="en-US"/>
        </a:p>
      </dgm:t>
    </dgm:pt>
    <dgm:pt modelId="{0687FB02-037D-4B3C-AC1C-C85402F31D98}">
      <dgm:prSet phldrT="[Text]"/>
      <dgm:spPr/>
      <dgm:t>
        <a:bodyPr/>
        <a:lstStyle/>
        <a:p>
          <a:r>
            <a:rPr lang="en-US" dirty="0" smtClean="0"/>
            <a:t>permanent representative </a:t>
          </a:r>
          <a:endParaRPr lang="en-US" dirty="0"/>
        </a:p>
      </dgm:t>
    </dgm:pt>
    <dgm:pt modelId="{0232338C-93FE-43A1-8B62-3C407AF8C040}" type="parTrans" cxnId="{D7EBE8A9-1677-47E2-9858-693223E1F2C6}">
      <dgm:prSet/>
      <dgm:spPr/>
      <dgm:t>
        <a:bodyPr/>
        <a:lstStyle/>
        <a:p>
          <a:endParaRPr lang="en-US"/>
        </a:p>
      </dgm:t>
    </dgm:pt>
    <dgm:pt modelId="{CA6BAFC6-EBCC-4568-9CE0-0408240B0349}" type="sibTrans" cxnId="{D7EBE8A9-1677-47E2-9858-693223E1F2C6}">
      <dgm:prSet/>
      <dgm:spPr/>
      <dgm:t>
        <a:bodyPr/>
        <a:lstStyle/>
        <a:p>
          <a:endParaRPr lang="en-US"/>
        </a:p>
      </dgm:t>
    </dgm:pt>
    <dgm:pt modelId="{A60B7517-97F6-443E-B09B-3B3E0554CFBF}">
      <dgm:prSet phldrT="[Text]" custT="1"/>
      <dgm:spPr/>
      <dgm:t>
        <a:bodyPr/>
        <a:lstStyle/>
        <a:p>
          <a:pPr algn="just">
            <a:lnSpc>
              <a:spcPct val="100000"/>
            </a:lnSpc>
            <a:spcAft>
              <a:spcPts val="0"/>
            </a:spcAft>
          </a:pPr>
          <a:r>
            <a:rPr lang="en-US" sz="1200" dirty="0" smtClean="0"/>
            <a:t>On the other hand, the definition of “permanent representative“ given in Article 8 of the Income Tax Code </a:t>
          </a:r>
          <a:r>
            <a:rPr lang="tr-TR" sz="1200" dirty="0" smtClean="0"/>
            <a:t>(</a:t>
          </a:r>
          <a:r>
            <a:rPr lang="en-US" sz="1200" dirty="0" smtClean="0"/>
            <a:t>“</a:t>
          </a:r>
          <a:r>
            <a:rPr lang="tr-TR" sz="1200" dirty="0" smtClean="0"/>
            <a:t>ITC</a:t>
          </a:r>
          <a:r>
            <a:rPr lang="en-US" sz="1200" dirty="0" smtClean="0"/>
            <a:t>“</a:t>
          </a:r>
          <a:r>
            <a:rPr lang="tr-TR" sz="1200" dirty="0" smtClean="0"/>
            <a:t>)</a:t>
          </a:r>
          <a:r>
            <a:rPr lang="en-US" sz="1200" dirty="0" smtClean="0"/>
            <a:t> concludes that the permanent representatives are persons attached to the principal by service contract or power of attorney and is authorized to carry out on behalf and for account of his principal commercial transactions over a definite period or indefinite period or several commercial transactions. </a:t>
          </a:r>
          <a:endParaRPr lang="en-US" sz="1200" dirty="0"/>
        </a:p>
      </dgm:t>
    </dgm:pt>
    <dgm:pt modelId="{DE38CCD7-4936-4FE6-B01A-7E0DB7DD18F1}" type="parTrans" cxnId="{5F2F0CAC-27F0-421B-8F6E-FADFEA09767B}">
      <dgm:prSet/>
      <dgm:spPr/>
      <dgm:t>
        <a:bodyPr/>
        <a:lstStyle/>
        <a:p>
          <a:endParaRPr lang="en-US"/>
        </a:p>
      </dgm:t>
    </dgm:pt>
    <dgm:pt modelId="{D27BC37B-68F7-45FD-B807-57D9FBCC7091}" type="sibTrans" cxnId="{5F2F0CAC-27F0-421B-8F6E-FADFEA09767B}">
      <dgm:prSet/>
      <dgm:spPr/>
      <dgm:t>
        <a:bodyPr/>
        <a:lstStyle/>
        <a:p>
          <a:endParaRPr lang="en-US"/>
        </a:p>
      </dgm:t>
    </dgm:pt>
    <dgm:pt modelId="{E8DA3486-2586-41A6-A745-167044E046AD}" type="pres">
      <dgm:prSet presAssocID="{A7B02768-0F0C-4504-BB53-3C3D4CBB280A}" presName="Name0" presStyleCnt="0">
        <dgm:presLayoutVars>
          <dgm:dir/>
          <dgm:animLvl val="lvl"/>
          <dgm:resizeHandles/>
        </dgm:presLayoutVars>
      </dgm:prSet>
      <dgm:spPr/>
    </dgm:pt>
    <dgm:pt modelId="{FEF7B253-2889-4F54-B601-72DF47277AEB}" type="pres">
      <dgm:prSet presAssocID="{3A81B5D6-A2BD-466F-8132-F4D6478752CF}" presName="linNode" presStyleCnt="0"/>
      <dgm:spPr/>
    </dgm:pt>
    <dgm:pt modelId="{8488AD1E-4DF0-47F5-92D2-234FEA6A8D0D}" type="pres">
      <dgm:prSet presAssocID="{3A81B5D6-A2BD-466F-8132-F4D6478752CF}" presName="parentShp" presStyleLbl="node1" presStyleIdx="0" presStyleCnt="2">
        <dgm:presLayoutVars>
          <dgm:bulletEnabled val="1"/>
        </dgm:presLayoutVars>
      </dgm:prSet>
      <dgm:spPr/>
      <dgm:t>
        <a:bodyPr/>
        <a:lstStyle/>
        <a:p>
          <a:endParaRPr lang="en-US"/>
        </a:p>
      </dgm:t>
    </dgm:pt>
    <dgm:pt modelId="{C9D1B343-DD99-46AC-8F98-60DCC500D2F8}" type="pres">
      <dgm:prSet presAssocID="{3A81B5D6-A2BD-466F-8132-F4D6478752CF}" presName="childShp" presStyleLbl="bgAccFollowNode1" presStyleIdx="0" presStyleCnt="2" custScaleY="131168">
        <dgm:presLayoutVars>
          <dgm:bulletEnabled val="1"/>
        </dgm:presLayoutVars>
      </dgm:prSet>
      <dgm:spPr/>
      <dgm:t>
        <a:bodyPr/>
        <a:lstStyle/>
        <a:p>
          <a:endParaRPr lang="en-US"/>
        </a:p>
      </dgm:t>
    </dgm:pt>
    <dgm:pt modelId="{83CB92F7-9EF1-46BB-AD37-090F1AEBA886}" type="pres">
      <dgm:prSet presAssocID="{0B202D90-A7D0-4C14-B662-95025FAA1354}" presName="spacing" presStyleCnt="0"/>
      <dgm:spPr/>
    </dgm:pt>
    <dgm:pt modelId="{4E27A0DE-70A4-4D04-81FA-42702BD27425}" type="pres">
      <dgm:prSet presAssocID="{0687FB02-037D-4B3C-AC1C-C85402F31D98}" presName="linNode" presStyleCnt="0"/>
      <dgm:spPr/>
    </dgm:pt>
    <dgm:pt modelId="{6302DA73-A9B8-4FB6-A4A6-6E4F2FECC845}" type="pres">
      <dgm:prSet presAssocID="{0687FB02-037D-4B3C-AC1C-C85402F31D98}" presName="parentShp" presStyleLbl="node1" presStyleIdx="1" presStyleCnt="2">
        <dgm:presLayoutVars>
          <dgm:bulletEnabled val="1"/>
        </dgm:presLayoutVars>
      </dgm:prSet>
      <dgm:spPr/>
      <dgm:t>
        <a:bodyPr/>
        <a:lstStyle/>
        <a:p>
          <a:endParaRPr lang="en-US"/>
        </a:p>
      </dgm:t>
    </dgm:pt>
    <dgm:pt modelId="{B3247976-E1A9-463B-BED6-4709BC54C3CE}" type="pres">
      <dgm:prSet presAssocID="{0687FB02-037D-4B3C-AC1C-C85402F31D98}" presName="childShp" presStyleLbl="bgAccFollowNode1" presStyleIdx="1" presStyleCnt="2" custScaleY="129948">
        <dgm:presLayoutVars>
          <dgm:bulletEnabled val="1"/>
        </dgm:presLayoutVars>
      </dgm:prSet>
      <dgm:spPr/>
      <dgm:t>
        <a:bodyPr/>
        <a:lstStyle/>
        <a:p>
          <a:endParaRPr lang="en-US"/>
        </a:p>
      </dgm:t>
    </dgm:pt>
  </dgm:ptLst>
  <dgm:cxnLst>
    <dgm:cxn modelId="{D623C652-FC6A-417D-9C4E-52D82DA1DC6A}" srcId="{A7B02768-0F0C-4504-BB53-3C3D4CBB280A}" destId="{3A81B5D6-A2BD-466F-8132-F4D6478752CF}" srcOrd="0" destOrd="0" parTransId="{838C8036-C7A9-4E59-83DC-5D2008BB22F7}" sibTransId="{0B202D90-A7D0-4C14-B662-95025FAA1354}"/>
    <dgm:cxn modelId="{15FBDFC2-3665-41DC-96E4-6F9AB2967D95}" srcId="{3A81B5D6-A2BD-466F-8132-F4D6478752CF}" destId="{19450B07-FD7F-4700-B755-3AFFA49F61C5}" srcOrd="0" destOrd="0" parTransId="{240D71B2-F92F-4045-BF3C-FD610B7511C4}" sibTransId="{8943DBB4-8E0B-46FA-BD52-C65A78022DD4}"/>
    <dgm:cxn modelId="{32D424A2-4851-4C3C-9F59-F33A22DB59FC}" type="presOf" srcId="{A60B7517-97F6-443E-B09B-3B3E0554CFBF}" destId="{B3247976-E1A9-463B-BED6-4709BC54C3CE}" srcOrd="0" destOrd="0" presId="urn:microsoft.com/office/officeart/2005/8/layout/vList6"/>
    <dgm:cxn modelId="{F13717A6-D3BA-47AF-A8C8-A6E51B5C74CB}" type="presOf" srcId="{0687FB02-037D-4B3C-AC1C-C85402F31D98}" destId="{6302DA73-A9B8-4FB6-A4A6-6E4F2FECC845}" srcOrd="0" destOrd="0" presId="urn:microsoft.com/office/officeart/2005/8/layout/vList6"/>
    <dgm:cxn modelId="{CBF08ECD-ADB4-4D6B-8BA2-F27F7770C697}" type="presOf" srcId="{A7B02768-0F0C-4504-BB53-3C3D4CBB280A}" destId="{E8DA3486-2586-41A6-A745-167044E046AD}" srcOrd="0" destOrd="0" presId="urn:microsoft.com/office/officeart/2005/8/layout/vList6"/>
    <dgm:cxn modelId="{C319E72E-3E31-4FCA-B113-1DBA7BAEB8D5}" type="presOf" srcId="{3A81B5D6-A2BD-466F-8132-F4D6478752CF}" destId="{8488AD1E-4DF0-47F5-92D2-234FEA6A8D0D}" srcOrd="0" destOrd="0" presId="urn:microsoft.com/office/officeart/2005/8/layout/vList6"/>
    <dgm:cxn modelId="{D7EBE8A9-1677-47E2-9858-693223E1F2C6}" srcId="{A7B02768-0F0C-4504-BB53-3C3D4CBB280A}" destId="{0687FB02-037D-4B3C-AC1C-C85402F31D98}" srcOrd="1" destOrd="0" parTransId="{0232338C-93FE-43A1-8B62-3C407AF8C040}" sibTransId="{CA6BAFC6-EBCC-4568-9CE0-0408240B0349}"/>
    <dgm:cxn modelId="{6D36109C-683A-4C51-8AFE-8D6B9913EE8A}" type="presOf" srcId="{19450B07-FD7F-4700-B755-3AFFA49F61C5}" destId="{C9D1B343-DD99-46AC-8F98-60DCC500D2F8}" srcOrd="0" destOrd="0" presId="urn:microsoft.com/office/officeart/2005/8/layout/vList6"/>
    <dgm:cxn modelId="{5F2F0CAC-27F0-421B-8F6E-FADFEA09767B}" srcId="{0687FB02-037D-4B3C-AC1C-C85402F31D98}" destId="{A60B7517-97F6-443E-B09B-3B3E0554CFBF}" srcOrd="0" destOrd="0" parTransId="{DE38CCD7-4936-4FE6-B01A-7E0DB7DD18F1}" sibTransId="{D27BC37B-68F7-45FD-B807-57D9FBCC7091}"/>
    <dgm:cxn modelId="{097B6AF6-0D7B-40FE-BEF6-EE8569806F44}" type="presParOf" srcId="{E8DA3486-2586-41A6-A745-167044E046AD}" destId="{FEF7B253-2889-4F54-B601-72DF47277AEB}" srcOrd="0" destOrd="0" presId="urn:microsoft.com/office/officeart/2005/8/layout/vList6"/>
    <dgm:cxn modelId="{81AAF5A3-9F89-4D64-949E-EE1A7E587765}" type="presParOf" srcId="{FEF7B253-2889-4F54-B601-72DF47277AEB}" destId="{8488AD1E-4DF0-47F5-92D2-234FEA6A8D0D}" srcOrd="0" destOrd="0" presId="urn:microsoft.com/office/officeart/2005/8/layout/vList6"/>
    <dgm:cxn modelId="{B84C1677-6705-46E5-8D18-D49DB70813BE}" type="presParOf" srcId="{FEF7B253-2889-4F54-B601-72DF47277AEB}" destId="{C9D1B343-DD99-46AC-8F98-60DCC500D2F8}" srcOrd="1" destOrd="0" presId="urn:microsoft.com/office/officeart/2005/8/layout/vList6"/>
    <dgm:cxn modelId="{FC26F7E0-4123-484A-A73C-69E59BAE68D3}" type="presParOf" srcId="{E8DA3486-2586-41A6-A745-167044E046AD}" destId="{83CB92F7-9EF1-46BB-AD37-090F1AEBA886}" srcOrd="1" destOrd="0" presId="urn:microsoft.com/office/officeart/2005/8/layout/vList6"/>
    <dgm:cxn modelId="{3705B1E6-20D0-4982-8B77-9AD9BDE60822}" type="presParOf" srcId="{E8DA3486-2586-41A6-A745-167044E046AD}" destId="{4E27A0DE-70A4-4D04-81FA-42702BD27425}" srcOrd="2" destOrd="0" presId="urn:microsoft.com/office/officeart/2005/8/layout/vList6"/>
    <dgm:cxn modelId="{3EE5E9DD-5AA8-428C-923C-8E7E6B3C14F9}" type="presParOf" srcId="{4E27A0DE-70A4-4D04-81FA-42702BD27425}" destId="{6302DA73-A9B8-4FB6-A4A6-6E4F2FECC845}" srcOrd="0" destOrd="0" presId="urn:microsoft.com/office/officeart/2005/8/layout/vList6"/>
    <dgm:cxn modelId="{825C22A5-3B35-471E-90FD-B1D4E96F9F50}" type="presParOf" srcId="{4E27A0DE-70A4-4D04-81FA-42702BD27425}" destId="{B3247976-E1A9-463B-BED6-4709BC54C3CE}"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D574A0-7522-4D2D-9314-1B488BF17BCC}" type="doc">
      <dgm:prSet loTypeId="urn:microsoft.com/office/officeart/2009/3/layout/RandomtoResultProcess" loCatId="process" qsTypeId="urn:microsoft.com/office/officeart/2005/8/quickstyle/simple1" qsCatId="simple" csTypeId="urn:microsoft.com/office/officeart/2005/8/colors/accent1_2" csCatId="accent1" phldr="1"/>
      <dgm:spPr/>
      <dgm:t>
        <a:bodyPr/>
        <a:lstStyle/>
        <a:p>
          <a:endParaRPr lang="en-US"/>
        </a:p>
      </dgm:t>
    </dgm:pt>
    <dgm:pt modelId="{B2C6DB87-B847-41C3-9A42-EBC6E61CD388}">
      <dgm:prSet phldrT="[Text]" custT="1"/>
      <dgm:spPr/>
      <dgm:t>
        <a:bodyPr/>
        <a:lstStyle/>
        <a:p>
          <a:r>
            <a:rPr lang="tr-TR" sz="6600" dirty="0" smtClean="0"/>
            <a:t>PE</a:t>
          </a:r>
          <a:endParaRPr lang="en-US" sz="6600" dirty="0"/>
        </a:p>
      </dgm:t>
    </dgm:pt>
    <dgm:pt modelId="{92BC6F14-8C86-4112-B0A6-83C726555015}" type="parTrans" cxnId="{9DE16D7A-B799-4F26-9EC6-45F423221581}">
      <dgm:prSet/>
      <dgm:spPr/>
      <dgm:t>
        <a:bodyPr/>
        <a:lstStyle/>
        <a:p>
          <a:endParaRPr lang="en-US"/>
        </a:p>
      </dgm:t>
    </dgm:pt>
    <dgm:pt modelId="{70B9B0F8-A15A-42F3-90F5-C1908BA55923}" type="sibTrans" cxnId="{9DE16D7A-B799-4F26-9EC6-45F423221581}">
      <dgm:prSet/>
      <dgm:spPr/>
      <dgm:t>
        <a:bodyPr/>
        <a:lstStyle/>
        <a:p>
          <a:endParaRPr lang="en-US"/>
        </a:p>
      </dgm:t>
    </dgm:pt>
    <dgm:pt modelId="{C7342B2D-E778-438B-89E6-0D71B88B0ACE}">
      <dgm:prSet phldrT="[Text]"/>
      <dgm:spPr/>
      <dgm:t>
        <a:bodyPr/>
        <a:lstStyle/>
        <a:p>
          <a:r>
            <a:rPr lang="tr-TR" dirty="0" smtClean="0"/>
            <a:t>- </a:t>
          </a:r>
          <a:r>
            <a:rPr lang="en-US" dirty="0" smtClean="0"/>
            <a:t>There should be a fixed place of business </a:t>
          </a:r>
          <a:endParaRPr lang="tr-TR" dirty="0" smtClean="0"/>
        </a:p>
        <a:p>
          <a:r>
            <a:rPr lang="en-US" dirty="0" smtClean="0"/>
            <a:t>or,</a:t>
          </a:r>
          <a:endParaRPr lang="tr-TR" dirty="0" smtClean="0"/>
        </a:p>
        <a:p>
          <a:r>
            <a:rPr lang="tr-TR" dirty="0" smtClean="0"/>
            <a:t>- </a:t>
          </a:r>
          <a:r>
            <a:rPr lang="en-US" dirty="0" smtClean="0"/>
            <a:t>A legal or real person that will act as the agent of the non-resident company in Turkey. </a:t>
          </a:r>
          <a:endParaRPr lang="en-US" dirty="0"/>
        </a:p>
      </dgm:t>
    </dgm:pt>
    <dgm:pt modelId="{4C1A83F9-4FC7-42FC-8F3C-29021C704350}" type="parTrans" cxnId="{C4B73345-AE15-43E6-8905-D6F9BD59F4CD}">
      <dgm:prSet/>
      <dgm:spPr/>
      <dgm:t>
        <a:bodyPr/>
        <a:lstStyle/>
        <a:p>
          <a:endParaRPr lang="en-US"/>
        </a:p>
      </dgm:t>
    </dgm:pt>
    <dgm:pt modelId="{CEC93FFC-DF20-4994-B244-DD4670B74F62}" type="sibTrans" cxnId="{C4B73345-AE15-43E6-8905-D6F9BD59F4CD}">
      <dgm:prSet/>
      <dgm:spPr/>
      <dgm:t>
        <a:bodyPr/>
        <a:lstStyle/>
        <a:p>
          <a:endParaRPr lang="en-US"/>
        </a:p>
      </dgm:t>
    </dgm:pt>
    <dgm:pt modelId="{E6D8A8EA-989C-433A-8AC0-0E6E58E9878B}" type="pres">
      <dgm:prSet presAssocID="{3CD574A0-7522-4D2D-9314-1B488BF17BCC}" presName="Name0" presStyleCnt="0">
        <dgm:presLayoutVars>
          <dgm:dir/>
          <dgm:animOne val="branch"/>
          <dgm:animLvl val="lvl"/>
        </dgm:presLayoutVars>
      </dgm:prSet>
      <dgm:spPr/>
    </dgm:pt>
    <dgm:pt modelId="{4819520C-0680-4B83-A3A1-E81C24365C3F}" type="pres">
      <dgm:prSet presAssocID="{B2C6DB87-B847-41C3-9A42-EBC6E61CD388}" presName="chaos" presStyleCnt="0"/>
      <dgm:spPr/>
    </dgm:pt>
    <dgm:pt modelId="{E98AC409-BA7D-43A0-BD14-DF48E181FD66}" type="pres">
      <dgm:prSet presAssocID="{B2C6DB87-B847-41C3-9A42-EBC6E61CD388}" presName="parTx1" presStyleLbl="revTx" presStyleIdx="0" presStyleCnt="1"/>
      <dgm:spPr/>
    </dgm:pt>
    <dgm:pt modelId="{9A63D5E0-2E2C-4217-9958-951D6D4B03C4}" type="pres">
      <dgm:prSet presAssocID="{B2C6DB87-B847-41C3-9A42-EBC6E61CD388}" presName="c1" presStyleLbl="node1" presStyleIdx="0" presStyleCnt="19"/>
      <dgm:spPr/>
    </dgm:pt>
    <dgm:pt modelId="{5C96C21A-BF21-4B3D-84DD-132D726E98FD}" type="pres">
      <dgm:prSet presAssocID="{B2C6DB87-B847-41C3-9A42-EBC6E61CD388}" presName="c2" presStyleLbl="node1" presStyleIdx="1" presStyleCnt="19"/>
      <dgm:spPr/>
    </dgm:pt>
    <dgm:pt modelId="{85AA0029-C4FF-4CE0-ADF8-5A99C1805E33}" type="pres">
      <dgm:prSet presAssocID="{B2C6DB87-B847-41C3-9A42-EBC6E61CD388}" presName="c3" presStyleLbl="node1" presStyleIdx="2" presStyleCnt="19"/>
      <dgm:spPr/>
    </dgm:pt>
    <dgm:pt modelId="{D4066659-F6D8-4A7C-B93A-2CD3FAB1AE35}" type="pres">
      <dgm:prSet presAssocID="{B2C6DB87-B847-41C3-9A42-EBC6E61CD388}" presName="c4" presStyleLbl="node1" presStyleIdx="3" presStyleCnt="19"/>
      <dgm:spPr/>
    </dgm:pt>
    <dgm:pt modelId="{7238CEB8-3D01-471E-B8A4-F191BE7EEDD4}" type="pres">
      <dgm:prSet presAssocID="{B2C6DB87-B847-41C3-9A42-EBC6E61CD388}" presName="c5" presStyleLbl="node1" presStyleIdx="4" presStyleCnt="19"/>
      <dgm:spPr/>
    </dgm:pt>
    <dgm:pt modelId="{33426A68-5371-4FA0-BDAA-5CBB0897D16B}" type="pres">
      <dgm:prSet presAssocID="{B2C6DB87-B847-41C3-9A42-EBC6E61CD388}" presName="c6" presStyleLbl="node1" presStyleIdx="5" presStyleCnt="19"/>
      <dgm:spPr/>
    </dgm:pt>
    <dgm:pt modelId="{5CB11980-94B1-48AE-8BC4-C4CA3532F58A}" type="pres">
      <dgm:prSet presAssocID="{B2C6DB87-B847-41C3-9A42-EBC6E61CD388}" presName="c7" presStyleLbl="node1" presStyleIdx="6" presStyleCnt="19"/>
      <dgm:spPr/>
    </dgm:pt>
    <dgm:pt modelId="{4653BA8A-312A-4B01-BB24-CD951A56B082}" type="pres">
      <dgm:prSet presAssocID="{B2C6DB87-B847-41C3-9A42-EBC6E61CD388}" presName="c8" presStyleLbl="node1" presStyleIdx="7" presStyleCnt="19"/>
      <dgm:spPr/>
    </dgm:pt>
    <dgm:pt modelId="{519BF306-609D-4E1F-A45C-3E77D3ACFC18}" type="pres">
      <dgm:prSet presAssocID="{B2C6DB87-B847-41C3-9A42-EBC6E61CD388}" presName="c9" presStyleLbl="node1" presStyleIdx="8" presStyleCnt="19"/>
      <dgm:spPr/>
    </dgm:pt>
    <dgm:pt modelId="{1F4D1969-D40B-40D8-BF70-AA6F3257FB8A}" type="pres">
      <dgm:prSet presAssocID="{B2C6DB87-B847-41C3-9A42-EBC6E61CD388}" presName="c10" presStyleLbl="node1" presStyleIdx="9" presStyleCnt="19"/>
      <dgm:spPr/>
    </dgm:pt>
    <dgm:pt modelId="{75D9BB17-B6D7-4C46-8DAC-D93C7D306EFE}" type="pres">
      <dgm:prSet presAssocID="{B2C6DB87-B847-41C3-9A42-EBC6E61CD388}" presName="c11" presStyleLbl="node1" presStyleIdx="10" presStyleCnt="19"/>
      <dgm:spPr/>
    </dgm:pt>
    <dgm:pt modelId="{E4C99283-B4F1-488D-8B39-1CCF811AB2B8}" type="pres">
      <dgm:prSet presAssocID="{B2C6DB87-B847-41C3-9A42-EBC6E61CD388}" presName="c12" presStyleLbl="node1" presStyleIdx="11" presStyleCnt="19"/>
      <dgm:spPr/>
    </dgm:pt>
    <dgm:pt modelId="{C7DED544-A7C1-4A04-A9B9-CFD3938D74E7}" type="pres">
      <dgm:prSet presAssocID="{B2C6DB87-B847-41C3-9A42-EBC6E61CD388}" presName="c13" presStyleLbl="node1" presStyleIdx="12" presStyleCnt="19"/>
      <dgm:spPr/>
    </dgm:pt>
    <dgm:pt modelId="{3E4E816C-CFC6-428D-B650-B4F98C52A8F1}" type="pres">
      <dgm:prSet presAssocID="{B2C6DB87-B847-41C3-9A42-EBC6E61CD388}" presName="c14" presStyleLbl="node1" presStyleIdx="13" presStyleCnt="19"/>
      <dgm:spPr/>
    </dgm:pt>
    <dgm:pt modelId="{7E09133E-B498-4F70-AD5A-98926ABF46FE}" type="pres">
      <dgm:prSet presAssocID="{B2C6DB87-B847-41C3-9A42-EBC6E61CD388}" presName="c15" presStyleLbl="node1" presStyleIdx="14" presStyleCnt="19"/>
      <dgm:spPr/>
    </dgm:pt>
    <dgm:pt modelId="{664C690F-0BAE-4B06-BD47-8F82B330B531}" type="pres">
      <dgm:prSet presAssocID="{B2C6DB87-B847-41C3-9A42-EBC6E61CD388}" presName="c16" presStyleLbl="node1" presStyleIdx="15" presStyleCnt="19"/>
      <dgm:spPr/>
    </dgm:pt>
    <dgm:pt modelId="{F895E92F-372B-42A4-BF5C-2BAFD43BBB79}" type="pres">
      <dgm:prSet presAssocID="{B2C6DB87-B847-41C3-9A42-EBC6E61CD388}" presName="c17" presStyleLbl="node1" presStyleIdx="16" presStyleCnt="19"/>
      <dgm:spPr/>
    </dgm:pt>
    <dgm:pt modelId="{D1DF6D1C-AC9B-4E74-A47F-C18BE36BCA8D}" type="pres">
      <dgm:prSet presAssocID="{B2C6DB87-B847-41C3-9A42-EBC6E61CD388}" presName="c18" presStyleLbl="node1" presStyleIdx="17" presStyleCnt="19"/>
      <dgm:spPr/>
    </dgm:pt>
    <dgm:pt modelId="{05699218-A9A3-4699-BE03-E6FEFD948171}" type="pres">
      <dgm:prSet presAssocID="{70B9B0F8-A15A-42F3-90F5-C1908BA55923}" presName="chevronComposite1" presStyleCnt="0"/>
      <dgm:spPr/>
    </dgm:pt>
    <dgm:pt modelId="{88D81450-93EA-4416-9A18-8D4363DB3A53}" type="pres">
      <dgm:prSet presAssocID="{70B9B0F8-A15A-42F3-90F5-C1908BA55923}" presName="chevron1" presStyleLbl="sibTrans2D1" presStyleIdx="0" presStyleCnt="2" custFlipHor="1" custScaleX="103399" custLinFactNeighborX="73845"/>
      <dgm:spPr/>
    </dgm:pt>
    <dgm:pt modelId="{D83FF042-3359-4632-973E-E09E2898C27D}" type="pres">
      <dgm:prSet presAssocID="{70B9B0F8-A15A-42F3-90F5-C1908BA55923}" presName="spChevron1" presStyleCnt="0"/>
      <dgm:spPr/>
    </dgm:pt>
    <dgm:pt modelId="{EE356460-25FD-4B70-B217-EE07CD78D311}" type="pres">
      <dgm:prSet presAssocID="{70B9B0F8-A15A-42F3-90F5-C1908BA55923}" presName="overlap" presStyleCnt="0"/>
      <dgm:spPr/>
    </dgm:pt>
    <dgm:pt modelId="{7B55FCD9-E9A8-4F1F-A42B-853AF2F55710}" type="pres">
      <dgm:prSet presAssocID="{70B9B0F8-A15A-42F3-90F5-C1908BA55923}" presName="chevronComposite2" presStyleCnt="0"/>
      <dgm:spPr/>
    </dgm:pt>
    <dgm:pt modelId="{CC27A9FD-46C2-4E0B-A9C9-71BF611B0273}" type="pres">
      <dgm:prSet presAssocID="{70B9B0F8-A15A-42F3-90F5-C1908BA55923}" presName="chevron2" presStyleLbl="sibTrans2D1" presStyleIdx="1" presStyleCnt="2" custFlipHor="1" custScaleX="102839" custLinFactNeighborX="73845"/>
      <dgm:spPr/>
    </dgm:pt>
    <dgm:pt modelId="{652B3DDB-8C88-4CBC-AF08-737E929F1FCF}" type="pres">
      <dgm:prSet presAssocID="{70B9B0F8-A15A-42F3-90F5-C1908BA55923}" presName="spChevron2" presStyleCnt="0"/>
      <dgm:spPr/>
    </dgm:pt>
    <dgm:pt modelId="{C498B5C8-3EC3-4CDA-B4AD-DE2DA9470D1F}" type="pres">
      <dgm:prSet presAssocID="{C7342B2D-E778-438B-89E6-0D71B88B0ACE}" presName="last" presStyleCnt="0"/>
      <dgm:spPr/>
    </dgm:pt>
    <dgm:pt modelId="{B5400D8B-ABD5-402C-8FE2-782A736C47FE}" type="pres">
      <dgm:prSet presAssocID="{C7342B2D-E778-438B-89E6-0D71B88B0ACE}" presName="circleTx" presStyleLbl="node1" presStyleIdx="18" presStyleCnt="19" custLinFactNeighborX="44597"/>
      <dgm:spPr/>
      <dgm:t>
        <a:bodyPr/>
        <a:lstStyle/>
        <a:p>
          <a:endParaRPr lang="en-US"/>
        </a:p>
      </dgm:t>
    </dgm:pt>
    <dgm:pt modelId="{C051B820-8E58-4C29-94AB-3C5A44B17917}" type="pres">
      <dgm:prSet presAssocID="{C7342B2D-E778-438B-89E6-0D71B88B0ACE}" presName="spN" presStyleCnt="0"/>
      <dgm:spPr/>
    </dgm:pt>
  </dgm:ptLst>
  <dgm:cxnLst>
    <dgm:cxn modelId="{9DE16D7A-B799-4F26-9EC6-45F423221581}" srcId="{3CD574A0-7522-4D2D-9314-1B488BF17BCC}" destId="{B2C6DB87-B847-41C3-9A42-EBC6E61CD388}" srcOrd="0" destOrd="0" parTransId="{92BC6F14-8C86-4112-B0A6-83C726555015}" sibTransId="{70B9B0F8-A15A-42F3-90F5-C1908BA55923}"/>
    <dgm:cxn modelId="{073F6809-157E-4694-81B3-AF67710E051A}" type="presOf" srcId="{3CD574A0-7522-4D2D-9314-1B488BF17BCC}" destId="{E6D8A8EA-989C-433A-8AC0-0E6E58E9878B}" srcOrd="0" destOrd="0" presId="urn:microsoft.com/office/officeart/2009/3/layout/RandomtoResultProcess"/>
    <dgm:cxn modelId="{8D4E5600-85F8-46F3-A03C-4A43236BE20B}" type="presOf" srcId="{B2C6DB87-B847-41C3-9A42-EBC6E61CD388}" destId="{E98AC409-BA7D-43A0-BD14-DF48E181FD66}" srcOrd="0" destOrd="0" presId="urn:microsoft.com/office/officeart/2009/3/layout/RandomtoResultProcess"/>
    <dgm:cxn modelId="{C4B73345-AE15-43E6-8905-D6F9BD59F4CD}" srcId="{3CD574A0-7522-4D2D-9314-1B488BF17BCC}" destId="{C7342B2D-E778-438B-89E6-0D71B88B0ACE}" srcOrd="1" destOrd="0" parTransId="{4C1A83F9-4FC7-42FC-8F3C-29021C704350}" sibTransId="{CEC93FFC-DF20-4994-B244-DD4670B74F62}"/>
    <dgm:cxn modelId="{1A1D9FD3-4529-452C-B3D8-AE764A6BFD86}" type="presOf" srcId="{C7342B2D-E778-438B-89E6-0D71B88B0ACE}" destId="{B5400D8B-ABD5-402C-8FE2-782A736C47FE}" srcOrd="0" destOrd="0" presId="urn:microsoft.com/office/officeart/2009/3/layout/RandomtoResultProcess"/>
    <dgm:cxn modelId="{A01C1F21-8230-4DB2-936B-5904B80B223E}" type="presParOf" srcId="{E6D8A8EA-989C-433A-8AC0-0E6E58E9878B}" destId="{4819520C-0680-4B83-A3A1-E81C24365C3F}" srcOrd="0" destOrd="0" presId="urn:microsoft.com/office/officeart/2009/3/layout/RandomtoResultProcess"/>
    <dgm:cxn modelId="{86AF388E-289F-41DC-91DF-D70ECDC91AB1}" type="presParOf" srcId="{4819520C-0680-4B83-A3A1-E81C24365C3F}" destId="{E98AC409-BA7D-43A0-BD14-DF48E181FD66}" srcOrd="0" destOrd="0" presId="urn:microsoft.com/office/officeart/2009/3/layout/RandomtoResultProcess"/>
    <dgm:cxn modelId="{C0C846B9-46EE-49F3-B441-F04F0787416B}" type="presParOf" srcId="{4819520C-0680-4B83-A3A1-E81C24365C3F}" destId="{9A63D5E0-2E2C-4217-9958-951D6D4B03C4}" srcOrd="1" destOrd="0" presId="urn:microsoft.com/office/officeart/2009/3/layout/RandomtoResultProcess"/>
    <dgm:cxn modelId="{781D72C9-4A21-4E10-94B4-1AAA8EF4BED0}" type="presParOf" srcId="{4819520C-0680-4B83-A3A1-E81C24365C3F}" destId="{5C96C21A-BF21-4B3D-84DD-132D726E98FD}" srcOrd="2" destOrd="0" presId="urn:microsoft.com/office/officeart/2009/3/layout/RandomtoResultProcess"/>
    <dgm:cxn modelId="{B82AD40A-B7B3-495A-807C-34C26EB46049}" type="presParOf" srcId="{4819520C-0680-4B83-A3A1-E81C24365C3F}" destId="{85AA0029-C4FF-4CE0-ADF8-5A99C1805E33}" srcOrd="3" destOrd="0" presId="urn:microsoft.com/office/officeart/2009/3/layout/RandomtoResultProcess"/>
    <dgm:cxn modelId="{5D4BE6EA-02DA-421A-906B-0CB3186BF6C3}" type="presParOf" srcId="{4819520C-0680-4B83-A3A1-E81C24365C3F}" destId="{D4066659-F6D8-4A7C-B93A-2CD3FAB1AE35}" srcOrd="4" destOrd="0" presId="urn:microsoft.com/office/officeart/2009/3/layout/RandomtoResultProcess"/>
    <dgm:cxn modelId="{945A3068-D837-4251-A397-ED3D24D13CD4}" type="presParOf" srcId="{4819520C-0680-4B83-A3A1-E81C24365C3F}" destId="{7238CEB8-3D01-471E-B8A4-F191BE7EEDD4}" srcOrd="5" destOrd="0" presId="urn:microsoft.com/office/officeart/2009/3/layout/RandomtoResultProcess"/>
    <dgm:cxn modelId="{D52937A9-A836-411C-B246-33360CBB5112}" type="presParOf" srcId="{4819520C-0680-4B83-A3A1-E81C24365C3F}" destId="{33426A68-5371-4FA0-BDAA-5CBB0897D16B}" srcOrd="6" destOrd="0" presId="urn:microsoft.com/office/officeart/2009/3/layout/RandomtoResultProcess"/>
    <dgm:cxn modelId="{3BF2F4EC-F224-4F0E-BD6B-4FEC15D4BD2E}" type="presParOf" srcId="{4819520C-0680-4B83-A3A1-E81C24365C3F}" destId="{5CB11980-94B1-48AE-8BC4-C4CA3532F58A}" srcOrd="7" destOrd="0" presId="urn:microsoft.com/office/officeart/2009/3/layout/RandomtoResultProcess"/>
    <dgm:cxn modelId="{EB3BD7CE-E539-44B7-A040-FBDCFE66AAEC}" type="presParOf" srcId="{4819520C-0680-4B83-A3A1-E81C24365C3F}" destId="{4653BA8A-312A-4B01-BB24-CD951A56B082}" srcOrd="8" destOrd="0" presId="urn:microsoft.com/office/officeart/2009/3/layout/RandomtoResultProcess"/>
    <dgm:cxn modelId="{01F1F26A-2112-4EE9-AADD-C1BA2F149D4A}" type="presParOf" srcId="{4819520C-0680-4B83-A3A1-E81C24365C3F}" destId="{519BF306-609D-4E1F-A45C-3E77D3ACFC18}" srcOrd="9" destOrd="0" presId="urn:microsoft.com/office/officeart/2009/3/layout/RandomtoResultProcess"/>
    <dgm:cxn modelId="{51382967-5655-4BEC-AA82-AF75ADE96897}" type="presParOf" srcId="{4819520C-0680-4B83-A3A1-E81C24365C3F}" destId="{1F4D1969-D40B-40D8-BF70-AA6F3257FB8A}" srcOrd="10" destOrd="0" presId="urn:microsoft.com/office/officeart/2009/3/layout/RandomtoResultProcess"/>
    <dgm:cxn modelId="{D3A3C4C8-B9A2-4179-B750-F7F4D39FAEEC}" type="presParOf" srcId="{4819520C-0680-4B83-A3A1-E81C24365C3F}" destId="{75D9BB17-B6D7-4C46-8DAC-D93C7D306EFE}" srcOrd="11" destOrd="0" presId="urn:microsoft.com/office/officeart/2009/3/layout/RandomtoResultProcess"/>
    <dgm:cxn modelId="{107A94E7-CD3A-449A-8F2D-1AD427F0AC3E}" type="presParOf" srcId="{4819520C-0680-4B83-A3A1-E81C24365C3F}" destId="{E4C99283-B4F1-488D-8B39-1CCF811AB2B8}" srcOrd="12" destOrd="0" presId="urn:microsoft.com/office/officeart/2009/3/layout/RandomtoResultProcess"/>
    <dgm:cxn modelId="{50C7C895-4C40-4F95-A09E-A584DE8EBC34}" type="presParOf" srcId="{4819520C-0680-4B83-A3A1-E81C24365C3F}" destId="{C7DED544-A7C1-4A04-A9B9-CFD3938D74E7}" srcOrd="13" destOrd="0" presId="urn:microsoft.com/office/officeart/2009/3/layout/RandomtoResultProcess"/>
    <dgm:cxn modelId="{B32145D7-0760-477A-95CB-C037E6D5E79D}" type="presParOf" srcId="{4819520C-0680-4B83-A3A1-E81C24365C3F}" destId="{3E4E816C-CFC6-428D-B650-B4F98C52A8F1}" srcOrd="14" destOrd="0" presId="urn:microsoft.com/office/officeart/2009/3/layout/RandomtoResultProcess"/>
    <dgm:cxn modelId="{0F7A3616-9F0C-4A43-947B-0C390FD4034E}" type="presParOf" srcId="{4819520C-0680-4B83-A3A1-E81C24365C3F}" destId="{7E09133E-B498-4F70-AD5A-98926ABF46FE}" srcOrd="15" destOrd="0" presId="urn:microsoft.com/office/officeart/2009/3/layout/RandomtoResultProcess"/>
    <dgm:cxn modelId="{28CFEA1B-6BCB-412F-81B6-BBF9BBBEF20D}" type="presParOf" srcId="{4819520C-0680-4B83-A3A1-E81C24365C3F}" destId="{664C690F-0BAE-4B06-BD47-8F82B330B531}" srcOrd="16" destOrd="0" presId="urn:microsoft.com/office/officeart/2009/3/layout/RandomtoResultProcess"/>
    <dgm:cxn modelId="{6DF23BBE-EE0A-4D2B-B174-7F76EA3547B5}" type="presParOf" srcId="{4819520C-0680-4B83-A3A1-E81C24365C3F}" destId="{F895E92F-372B-42A4-BF5C-2BAFD43BBB79}" srcOrd="17" destOrd="0" presId="urn:microsoft.com/office/officeart/2009/3/layout/RandomtoResultProcess"/>
    <dgm:cxn modelId="{B352B541-D95B-4D5D-B9A7-C6F79A16B4FF}" type="presParOf" srcId="{4819520C-0680-4B83-A3A1-E81C24365C3F}" destId="{D1DF6D1C-AC9B-4E74-A47F-C18BE36BCA8D}" srcOrd="18" destOrd="0" presId="urn:microsoft.com/office/officeart/2009/3/layout/RandomtoResultProcess"/>
    <dgm:cxn modelId="{D52BAFC1-37E3-4547-86E3-51D27CF7653A}" type="presParOf" srcId="{E6D8A8EA-989C-433A-8AC0-0E6E58E9878B}" destId="{05699218-A9A3-4699-BE03-E6FEFD948171}" srcOrd="1" destOrd="0" presId="urn:microsoft.com/office/officeart/2009/3/layout/RandomtoResultProcess"/>
    <dgm:cxn modelId="{05D3EDFF-95BD-40D5-B99F-C38719DFE272}" type="presParOf" srcId="{05699218-A9A3-4699-BE03-E6FEFD948171}" destId="{88D81450-93EA-4416-9A18-8D4363DB3A53}" srcOrd="0" destOrd="0" presId="urn:microsoft.com/office/officeart/2009/3/layout/RandomtoResultProcess"/>
    <dgm:cxn modelId="{88D34BA5-D2F7-43F8-B179-8B0F57F126B3}" type="presParOf" srcId="{05699218-A9A3-4699-BE03-E6FEFD948171}" destId="{D83FF042-3359-4632-973E-E09E2898C27D}" srcOrd="1" destOrd="0" presId="urn:microsoft.com/office/officeart/2009/3/layout/RandomtoResultProcess"/>
    <dgm:cxn modelId="{45EBC24C-DADD-4FD5-BFE6-CB50BB8ADC9A}" type="presParOf" srcId="{E6D8A8EA-989C-433A-8AC0-0E6E58E9878B}" destId="{EE356460-25FD-4B70-B217-EE07CD78D311}" srcOrd="2" destOrd="0" presId="urn:microsoft.com/office/officeart/2009/3/layout/RandomtoResultProcess"/>
    <dgm:cxn modelId="{1AC28BE3-FB6F-4520-9AAA-BBA0127B4191}" type="presParOf" srcId="{E6D8A8EA-989C-433A-8AC0-0E6E58E9878B}" destId="{7B55FCD9-E9A8-4F1F-A42B-853AF2F55710}" srcOrd="3" destOrd="0" presId="urn:microsoft.com/office/officeart/2009/3/layout/RandomtoResultProcess"/>
    <dgm:cxn modelId="{C6469048-9447-4493-A3E1-D8C6DEBEE2E3}" type="presParOf" srcId="{7B55FCD9-E9A8-4F1F-A42B-853AF2F55710}" destId="{CC27A9FD-46C2-4E0B-A9C9-71BF611B0273}" srcOrd="0" destOrd="0" presId="urn:microsoft.com/office/officeart/2009/3/layout/RandomtoResultProcess"/>
    <dgm:cxn modelId="{C4DBCEAC-B3BF-437B-B505-555C27CF24D3}" type="presParOf" srcId="{7B55FCD9-E9A8-4F1F-A42B-853AF2F55710}" destId="{652B3DDB-8C88-4CBC-AF08-737E929F1FCF}" srcOrd="1" destOrd="0" presId="urn:microsoft.com/office/officeart/2009/3/layout/RandomtoResultProcess"/>
    <dgm:cxn modelId="{36081847-3D1D-44DC-AD46-6E3110D9E07D}" type="presParOf" srcId="{E6D8A8EA-989C-433A-8AC0-0E6E58E9878B}" destId="{C498B5C8-3EC3-4CDA-B4AD-DE2DA9470D1F}" srcOrd="4" destOrd="0" presId="urn:microsoft.com/office/officeart/2009/3/layout/RandomtoResultProcess"/>
    <dgm:cxn modelId="{E90E9E23-CE63-4B6E-9DE8-F4FFDA9F563C}" type="presParOf" srcId="{C498B5C8-3EC3-4CDA-B4AD-DE2DA9470D1F}" destId="{B5400D8B-ABD5-402C-8FE2-782A736C47FE}" srcOrd="0" destOrd="0" presId="urn:microsoft.com/office/officeart/2009/3/layout/RandomtoResultProcess"/>
    <dgm:cxn modelId="{5273CC12-D720-4769-92E9-7CFFEB99757D}" type="presParOf" srcId="{C498B5C8-3EC3-4CDA-B4AD-DE2DA9470D1F}" destId="{C051B820-8E58-4C29-94AB-3C5A44B17917}" srcOrd="1" destOrd="0" presId="urn:microsoft.com/office/officeart/2009/3/layout/RandomtoResul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F0063F-BBD9-4F95-9E3F-3BF281E221CD}"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en-US"/>
        </a:p>
      </dgm:t>
    </dgm:pt>
    <dgm:pt modelId="{25815DD6-3A58-4EA1-908B-A7DB9C3D2B9E}">
      <dgm:prSet phldrT="[Text]"/>
      <dgm:spPr/>
      <dgm:t>
        <a:bodyPr/>
        <a:lstStyle/>
        <a:p>
          <a:r>
            <a:rPr lang="en-US" dirty="0" smtClean="0"/>
            <a:t>Thin capitalization rules – article 12 of the CITC</a:t>
          </a:r>
          <a:endParaRPr lang="en-US" dirty="0"/>
        </a:p>
      </dgm:t>
    </dgm:pt>
    <dgm:pt modelId="{38E5F8BB-265D-4E27-B768-22B3FE9BC18D}" type="parTrans" cxnId="{95CDBEC1-D884-45E5-94AB-CF442A959F57}">
      <dgm:prSet/>
      <dgm:spPr/>
      <dgm:t>
        <a:bodyPr/>
        <a:lstStyle/>
        <a:p>
          <a:endParaRPr lang="en-US"/>
        </a:p>
      </dgm:t>
    </dgm:pt>
    <dgm:pt modelId="{AEA067FC-E774-4956-937C-089FB0B679AA}" type="sibTrans" cxnId="{95CDBEC1-D884-45E5-94AB-CF442A959F57}">
      <dgm:prSet/>
      <dgm:spPr/>
      <dgm:t>
        <a:bodyPr/>
        <a:lstStyle/>
        <a:p>
          <a:endParaRPr lang="en-US"/>
        </a:p>
      </dgm:t>
    </dgm:pt>
    <dgm:pt modelId="{A2CD3A58-BDFF-4866-B095-E5774CB413B5}">
      <dgm:prSet phldrT="[Text]"/>
      <dgm:spPr/>
      <dgm:t>
        <a:bodyPr/>
        <a:lstStyle/>
        <a:p>
          <a:r>
            <a:rPr lang="en-US" dirty="0" smtClean="0"/>
            <a:t>Transfer pricing regulations – article 13 of the CITC</a:t>
          </a:r>
          <a:endParaRPr lang="en-US" dirty="0"/>
        </a:p>
      </dgm:t>
    </dgm:pt>
    <dgm:pt modelId="{13C7A2DA-E921-48D8-BFF6-8F70821E150F}" type="parTrans" cxnId="{ACA68D73-6603-4580-92B8-0888FFB3A382}">
      <dgm:prSet/>
      <dgm:spPr/>
      <dgm:t>
        <a:bodyPr/>
        <a:lstStyle/>
        <a:p>
          <a:endParaRPr lang="en-US"/>
        </a:p>
      </dgm:t>
    </dgm:pt>
    <dgm:pt modelId="{0CF9EE10-30B1-45B0-9F47-85CCD3DB5AF7}" type="sibTrans" cxnId="{ACA68D73-6603-4580-92B8-0888FFB3A382}">
      <dgm:prSet/>
      <dgm:spPr/>
      <dgm:t>
        <a:bodyPr/>
        <a:lstStyle/>
        <a:p>
          <a:endParaRPr lang="en-US"/>
        </a:p>
      </dgm:t>
    </dgm:pt>
    <dgm:pt modelId="{E42192E6-DC28-4278-B814-6429C65F0B90}">
      <dgm:prSet phldrT="[Text]"/>
      <dgm:spPr/>
      <dgm:t>
        <a:bodyPr/>
        <a:lstStyle/>
        <a:p>
          <a:r>
            <a:rPr lang="en-US" dirty="0" smtClean="0"/>
            <a:t>Controlled foreign companies rules – article 7 of the CITC</a:t>
          </a:r>
          <a:endParaRPr lang="en-US" dirty="0"/>
        </a:p>
      </dgm:t>
    </dgm:pt>
    <dgm:pt modelId="{74C78CCC-57D9-4205-A462-A769D286CB40}" type="parTrans" cxnId="{F8FDA1ED-CD4A-4E8D-AFA2-AC2C5CD0ABF3}">
      <dgm:prSet/>
      <dgm:spPr/>
      <dgm:t>
        <a:bodyPr/>
        <a:lstStyle/>
        <a:p>
          <a:endParaRPr lang="en-US"/>
        </a:p>
      </dgm:t>
    </dgm:pt>
    <dgm:pt modelId="{8CCA926A-44BB-4E54-8002-BF761D7DF031}" type="sibTrans" cxnId="{F8FDA1ED-CD4A-4E8D-AFA2-AC2C5CD0ABF3}">
      <dgm:prSet/>
      <dgm:spPr/>
      <dgm:t>
        <a:bodyPr/>
        <a:lstStyle/>
        <a:p>
          <a:endParaRPr lang="en-US"/>
        </a:p>
      </dgm:t>
    </dgm:pt>
    <dgm:pt modelId="{7FF027A6-CBC9-4836-9EFA-D18EEF24A207}">
      <dgm:prSet phldrT="[Text]"/>
      <dgm:spPr/>
      <dgm:t>
        <a:bodyPr/>
        <a:lstStyle/>
        <a:p>
          <a:r>
            <a:rPr lang="en-US" dirty="0" smtClean="0"/>
            <a:t>Substance over form - article 3 of the TPC</a:t>
          </a:r>
          <a:endParaRPr lang="en-US" dirty="0"/>
        </a:p>
      </dgm:t>
    </dgm:pt>
    <dgm:pt modelId="{C3B1742C-A583-4F72-B8FE-E87263F6F051}" type="parTrans" cxnId="{1A6417A9-24E2-4BA3-B8A0-AB340D22A840}">
      <dgm:prSet/>
      <dgm:spPr/>
      <dgm:t>
        <a:bodyPr/>
        <a:lstStyle/>
        <a:p>
          <a:endParaRPr lang="en-US"/>
        </a:p>
      </dgm:t>
    </dgm:pt>
    <dgm:pt modelId="{A207C812-D1A5-4567-8236-BD4022DC79E9}" type="sibTrans" cxnId="{1A6417A9-24E2-4BA3-B8A0-AB340D22A840}">
      <dgm:prSet/>
      <dgm:spPr/>
      <dgm:t>
        <a:bodyPr/>
        <a:lstStyle/>
        <a:p>
          <a:endParaRPr lang="en-US"/>
        </a:p>
      </dgm:t>
    </dgm:pt>
    <dgm:pt modelId="{1BE2E7E9-2E20-475B-8413-357C479C5AC6}" type="pres">
      <dgm:prSet presAssocID="{2DF0063F-BBD9-4F95-9E3F-3BF281E221CD}" presName="cycle" presStyleCnt="0">
        <dgm:presLayoutVars>
          <dgm:dir/>
          <dgm:resizeHandles val="exact"/>
        </dgm:presLayoutVars>
      </dgm:prSet>
      <dgm:spPr/>
    </dgm:pt>
    <dgm:pt modelId="{CAF4F708-7DB4-4824-A796-98084F2C72AC}" type="pres">
      <dgm:prSet presAssocID="{25815DD6-3A58-4EA1-908B-A7DB9C3D2B9E}" presName="node" presStyleLbl="node1" presStyleIdx="0" presStyleCnt="4">
        <dgm:presLayoutVars>
          <dgm:bulletEnabled val="1"/>
        </dgm:presLayoutVars>
      </dgm:prSet>
      <dgm:spPr/>
      <dgm:t>
        <a:bodyPr/>
        <a:lstStyle/>
        <a:p>
          <a:endParaRPr lang="en-US"/>
        </a:p>
      </dgm:t>
    </dgm:pt>
    <dgm:pt modelId="{346C8069-CEAE-4A7B-8182-547829BA5E03}" type="pres">
      <dgm:prSet presAssocID="{25815DD6-3A58-4EA1-908B-A7DB9C3D2B9E}" presName="spNode" presStyleCnt="0"/>
      <dgm:spPr/>
    </dgm:pt>
    <dgm:pt modelId="{6BDA5D79-6DF1-4DED-9CD2-2BF835840695}" type="pres">
      <dgm:prSet presAssocID="{AEA067FC-E774-4956-937C-089FB0B679AA}" presName="sibTrans" presStyleLbl="sibTrans1D1" presStyleIdx="0" presStyleCnt="4"/>
      <dgm:spPr/>
    </dgm:pt>
    <dgm:pt modelId="{67F49BA7-6B29-4DD1-8CDA-5E4F6A07D985}" type="pres">
      <dgm:prSet presAssocID="{A2CD3A58-BDFF-4866-B095-E5774CB413B5}" presName="node" presStyleLbl="node1" presStyleIdx="1" presStyleCnt="4">
        <dgm:presLayoutVars>
          <dgm:bulletEnabled val="1"/>
        </dgm:presLayoutVars>
      </dgm:prSet>
      <dgm:spPr/>
      <dgm:t>
        <a:bodyPr/>
        <a:lstStyle/>
        <a:p>
          <a:endParaRPr lang="en-US"/>
        </a:p>
      </dgm:t>
    </dgm:pt>
    <dgm:pt modelId="{E9EB3A1A-26A1-41AE-83ED-538268AAB32C}" type="pres">
      <dgm:prSet presAssocID="{A2CD3A58-BDFF-4866-B095-E5774CB413B5}" presName="spNode" presStyleCnt="0"/>
      <dgm:spPr/>
    </dgm:pt>
    <dgm:pt modelId="{C2263BE5-D4E4-4938-BC6B-DE5253378137}" type="pres">
      <dgm:prSet presAssocID="{0CF9EE10-30B1-45B0-9F47-85CCD3DB5AF7}" presName="sibTrans" presStyleLbl="sibTrans1D1" presStyleIdx="1" presStyleCnt="4"/>
      <dgm:spPr/>
    </dgm:pt>
    <dgm:pt modelId="{E025F33F-A3FA-4ADC-918D-21FFE6E2074E}" type="pres">
      <dgm:prSet presAssocID="{E42192E6-DC28-4278-B814-6429C65F0B90}" presName="node" presStyleLbl="node1" presStyleIdx="2" presStyleCnt="4">
        <dgm:presLayoutVars>
          <dgm:bulletEnabled val="1"/>
        </dgm:presLayoutVars>
      </dgm:prSet>
      <dgm:spPr/>
      <dgm:t>
        <a:bodyPr/>
        <a:lstStyle/>
        <a:p>
          <a:endParaRPr lang="en-US"/>
        </a:p>
      </dgm:t>
    </dgm:pt>
    <dgm:pt modelId="{8277E99E-5664-493C-BA15-0AE309D9EB99}" type="pres">
      <dgm:prSet presAssocID="{E42192E6-DC28-4278-B814-6429C65F0B90}" presName="spNode" presStyleCnt="0"/>
      <dgm:spPr/>
    </dgm:pt>
    <dgm:pt modelId="{5C890C55-74C6-45C3-B23D-D46C9FD5A73E}" type="pres">
      <dgm:prSet presAssocID="{8CCA926A-44BB-4E54-8002-BF761D7DF031}" presName="sibTrans" presStyleLbl="sibTrans1D1" presStyleIdx="2" presStyleCnt="4"/>
      <dgm:spPr/>
    </dgm:pt>
    <dgm:pt modelId="{BF22BC60-B19A-4F91-9533-2E1A1A34EE88}" type="pres">
      <dgm:prSet presAssocID="{7FF027A6-CBC9-4836-9EFA-D18EEF24A207}" presName="node" presStyleLbl="node1" presStyleIdx="3" presStyleCnt="4">
        <dgm:presLayoutVars>
          <dgm:bulletEnabled val="1"/>
        </dgm:presLayoutVars>
      </dgm:prSet>
      <dgm:spPr/>
      <dgm:t>
        <a:bodyPr/>
        <a:lstStyle/>
        <a:p>
          <a:endParaRPr lang="en-US"/>
        </a:p>
      </dgm:t>
    </dgm:pt>
    <dgm:pt modelId="{66DE12B3-FE86-4CF7-9568-FC764F7AA625}" type="pres">
      <dgm:prSet presAssocID="{7FF027A6-CBC9-4836-9EFA-D18EEF24A207}" presName="spNode" presStyleCnt="0"/>
      <dgm:spPr/>
    </dgm:pt>
    <dgm:pt modelId="{CAF1257A-CC98-4D73-BA46-0A43441218F8}" type="pres">
      <dgm:prSet presAssocID="{A207C812-D1A5-4567-8236-BD4022DC79E9}" presName="sibTrans" presStyleLbl="sibTrans1D1" presStyleIdx="3" presStyleCnt="4"/>
      <dgm:spPr/>
    </dgm:pt>
  </dgm:ptLst>
  <dgm:cxnLst>
    <dgm:cxn modelId="{E45CF220-BF1C-4F25-A3DA-54EFA76D67AA}" type="presOf" srcId="{25815DD6-3A58-4EA1-908B-A7DB9C3D2B9E}" destId="{CAF4F708-7DB4-4824-A796-98084F2C72AC}" srcOrd="0" destOrd="0" presId="urn:microsoft.com/office/officeart/2005/8/layout/cycle6"/>
    <dgm:cxn modelId="{236A8FFD-114F-42BF-90F2-6FE42AA88B24}" type="presOf" srcId="{AEA067FC-E774-4956-937C-089FB0B679AA}" destId="{6BDA5D79-6DF1-4DED-9CD2-2BF835840695}" srcOrd="0" destOrd="0" presId="urn:microsoft.com/office/officeart/2005/8/layout/cycle6"/>
    <dgm:cxn modelId="{ACA68D73-6603-4580-92B8-0888FFB3A382}" srcId="{2DF0063F-BBD9-4F95-9E3F-3BF281E221CD}" destId="{A2CD3A58-BDFF-4866-B095-E5774CB413B5}" srcOrd="1" destOrd="0" parTransId="{13C7A2DA-E921-48D8-BFF6-8F70821E150F}" sibTransId="{0CF9EE10-30B1-45B0-9F47-85CCD3DB5AF7}"/>
    <dgm:cxn modelId="{EDA51193-0C7B-41FC-8436-DF7678510268}" type="presOf" srcId="{0CF9EE10-30B1-45B0-9F47-85CCD3DB5AF7}" destId="{C2263BE5-D4E4-4938-BC6B-DE5253378137}" srcOrd="0" destOrd="0" presId="urn:microsoft.com/office/officeart/2005/8/layout/cycle6"/>
    <dgm:cxn modelId="{95CDBEC1-D884-45E5-94AB-CF442A959F57}" srcId="{2DF0063F-BBD9-4F95-9E3F-3BF281E221CD}" destId="{25815DD6-3A58-4EA1-908B-A7DB9C3D2B9E}" srcOrd="0" destOrd="0" parTransId="{38E5F8BB-265D-4E27-B768-22B3FE9BC18D}" sibTransId="{AEA067FC-E774-4956-937C-089FB0B679AA}"/>
    <dgm:cxn modelId="{11EF8417-0272-4075-A146-1A00BCA62E82}" type="presOf" srcId="{A2CD3A58-BDFF-4866-B095-E5774CB413B5}" destId="{67F49BA7-6B29-4DD1-8CDA-5E4F6A07D985}" srcOrd="0" destOrd="0" presId="urn:microsoft.com/office/officeart/2005/8/layout/cycle6"/>
    <dgm:cxn modelId="{1A6417A9-24E2-4BA3-B8A0-AB340D22A840}" srcId="{2DF0063F-BBD9-4F95-9E3F-3BF281E221CD}" destId="{7FF027A6-CBC9-4836-9EFA-D18EEF24A207}" srcOrd="3" destOrd="0" parTransId="{C3B1742C-A583-4F72-B8FE-E87263F6F051}" sibTransId="{A207C812-D1A5-4567-8236-BD4022DC79E9}"/>
    <dgm:cxn modelId="{F8FDA1ED-CD4A-4E8D-AFA2-AC2C5CD0ABF3}" srcId="{2DF0063F-BBD9-4F95-9E3F-3BF281E221CD}" destId="{E42192E6-DC28-4278-B814-6429C65F0B90}" srcOrd="2" destOrd="0" parTransId="{74C78CCC-57D9-4205-A462-A769D286CB40}" sibTransId="{8CCA926A-44BB-4E54-8002-BF761D7DF031}"/>
    <dgm:cxn modelId="{EAF1F163-319C-4285-9566-EF9290FB7182}" type="presOf" srcId="{A207C812-D1A5-4567-8236-BD4022DC79E9}" destId="{CAF1257A-CC98-4D73-BA46-0A43441218F8}" srcOrd="0" destOrd="0" presId="urn:microsoft.com/office/officeart/2005/8/layout/cycle6"/>
    <dgm:cxn modelId="{309817F7-AA39-406C-92A1-34C9B225A867}" type="presOf" srcId="{7FF027A6-CBC9-4836-9EFA-D18EEF24A207}" destId="{BF22BC60-B19A-4F91-9533-2E1A1A34EE88}" srcOrd="0" destOrd="0" presId="urn:microsoft.com/office/officeart/2005/8/layout/cycle6"/>
    <dgm:cxn modelId="{2FD0C70D-EB98-4AD5-941B-73E153570F3D}" type="presOf" srcId="{2DF0063F-BBD9-4F95-9E3F-3BF281E221CD}" destId="{1BE2E7E9-2E20-475B-8413-357C479C5AC6}" srcOrd="0" destOrd="0" presId="urn:microsoft.com/office/officeart/2005/8/layout/cycle6"/>
    <dgm:cxn modelId="{C028C56F-42A0-412E-BFD8-5FE584965E3E}" type="presOf" srcId="{E42192E6-DC28-4278-B814-6429C65F0B90}" destId="{E025F33F-A3FA-4ADC-918D-21FFE6E2074E}" srcOrd="0" destOrd="0" presId="urn:microsoft.com/office/officeart/2005/8/layout/cycle6"/>
    <dgm:cxn modelId="{2ACC8476-8A4F-4D10-BBFE-2CE2E254CECD}" type="presOf" srcId="{8CCA926A-44BB-4E54-8002-BF761D7DF031}" destId="{5C890C55-74C6-45C3-B23D-D46C9FD5A73E}" srcOrd="0" destOrd="0" presId="urn:microsoft.com/office/officeart/2005/8/layout/cycle6"/>
    <dgm:cxn modelId="{D892BF78-11B9-4270-9CEF-6DFCA3BE5681}" type="presParOf" srcId="{1BE2E7E9-2E20-475B-8413-357C479C5AC6}" destId="{CAF4F708-7DB4-4824-A796-98084F2C72AC}" srcOrd="0" destOrd="0" presId="urn:microsoft.com/office/officeart/2005/8/layout/cycle6"/>
    <dgm:cxn modelId="{258D7BA7-8B8F-497C-926F-56C8212C862C}" type="presParOf" srcId="{1BE2E7E9-2E20-475B-8413-357C479C5AC6}" destId="{346C8069-CEAE-4A7B-8182-547829BA5E03}" srcOrd="1" destOrd="0" presId="urn:microsoft.com/office/officeart/2005/8/layout/cycle6"/>
    <dgm:cxn modelId="{E36A8ECE-119E-462F-8240-F360D81A8D8D}" type="presParOf" srcId="{1BE2E7E9-2E20-475B-8413-357C479C5AC6}" destId="{6BDA5D79-6DF1-4DED-9CD2-2BF835840695}" srcOrd="2" destOrd="0" presId="urn:microsoft.com/office/officeart/2005/8/layout/cycle6"/>
    <dgm:cxn modelId="{ED153D93-45C2-4ED2-95AD-1B4E2D8EEE0B}" type="presParOf" srcId="{1BE2E7E9-2E20-475B-8413-357C479C5AC6}" destId="{67F49BA7-6B29-4DD1-8CDA-5E4F6A07D985}" srcOrd="3" destOrd="0" presId="urn:microsoft.com/office/officeart/2005/8/layout/cycle6"/>
    <dgm:cxn modelId="{143B3C38-CA0F-4D9A-B1B4-90B575747A66}" type="presParOf" srcId="{1BE2E7E9-2E20-475B-8413-357C479C5AC6}" destId="{E9EB3A1A-26A1-41AE-83ED-538268AAB32C}" srcOrd="4" destOrd="0" presId="urn:microsoft.com/office/officeart/2005/8/layout/cycle6"/>
    <dgm:cxn modelId="{2FCAD494-9FAF-44F2-ABCA-3F1560CB5765}" type="presParOf" srcId="{1BE2E7E9-2E20-475B-8413-357C479C5AC6}" destId="{C2263BE5-D4E4-4938-BC6B-DE5253378137}" srcOrd="5" destOrd="0" presId="urn:microsoft.com/office/officeart/2005/8/layout/cycle6"/>
    <dgm:cxn modelId="{3E99FA44-CC74-4E45-8569-87ACF263D064}" type="presParOf" srcId="{1BE2E7E9-2E20-475B-8413-357C479C5AC6}" destId="{E025F33F-A3FA-4ADC-918D-21FFE6E2074E}" srcOrd="6" destOrd="0" presId="urn:microsoft.com/office/officeart/2005/8/layout/cycle6"/>
    <dgm:cxn modelId="{9B356517-3774-46C9-BFD7-C3E63D21B0D5}" type="presParOf" srcId="{1BE2E7E9-2E20-475B-8413-357C479C5AC6}" destId="{8277E99E-5664-493C-BA15-0AE309D9EB99}" srcOrd="7" destOrd="0" presId="urn:microsoft.com/office/officeart/2005/8/layout/cycle6"/>
    <dgm:cxn modelId="{F88D66B1-C1C6-4F0E-A0FD-DB150FE12628}" type="presParOf" srcId="{1BE2E7E9-2E20-475B-8413-357C479C5AC6}" destId="{5C890C55-74C6-45C3-B23D-D46C9FD5A73E}" srcOrd="8" destOrd="0" presId="urn:microsoft.com/office/officeart/2005/8/layout/cycle6"/>
    <dgm:cxn modelId="{5A67582F-30FA-491E-AAE3-04C444CC5151}" type="presParOf" srcId="{1BE2E7E9-2E20-475B-8413-357C479C5AC6}" destId="{BF22BC60-B19A-4F91-9533-2E1A1A34EE88}" srcOrd="9" destOrd="0" presId="urn:microsoft.com/office/officeart/2005/8/layout/cycle6"/>
    <dgm:cxn modelId="{14115CD2-5560-4495-84E9-F35C2408FF2F}" type="presParOf" srcId="{1BE2E7E9-2E20-475B-8413-357C479C5AC6}" destId="{66DE12B3-FE86-4CF7-9568-FC764F7AA625}" srcOrd="10" destOrd="0" presId="urn:microsoft.com/office/officeart/2005/8/layout/cycle6"/>
    <dgm:cxn modelId="{8E6C5281-CC0A-4005-890C-6FEFE9DF77F3}" type="presParOf" srcId="{1BE2E7E9-2E20-475B-8413-357C479C5AC6}" destId="{CAF1257A-CC98-4D73-BA46-0A43441218F8}" srcOrd="11"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8287C5-99F6-42E9-B55D-7132BA129D88}">
      <dsp:nvSpPr>
        <dsp:cNvPr id="0" name=""/>
        <dsp:cNvSpPr/>
      </dsp:nvSpPr>
      <dsp:spPr>
        <a:xfrm>
          <a:off x="773790" y="0"/>
          <a:ext cx="8358919" cy="3343568"/>
        </a:xfrm>
        <a:prstGeom prst="leftRightRibb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CFE0A2-0666-474D-B5BD-7DA28FC36126}">
      <dsp:nvSpPr>
        <dsp:cNvPr id="0" name=""/>
        <dsp:cNvSpPr/>
      </dsp:nvSpPr>
      <dsp:spPr>
        <a:xfrm>
          <a:off x="1599480" y="598411"/>
          <a:ext cx="3112351" cy="1638348"/>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6228" rIns="0" bIns="49530" numCol="1" spcCol="1270" anchor="ctr" anchorCtr="0">
          <a:noAutofit/>
        </a:bodyPr>
        <a:lstStyle/>
        <a:p>
          <a:pPr lvl="0" algn="ctr" defTabSz="577850">
            <a:lnSpc>
              <a:spcPct val="90000"/>
            </a:lnSpc>
            <a:spcBef>
              <a:spcPct val="0"/>
            </a:spcBef>
            <a:spcAft>
              <a:spcPct val="35000"/>
            </a:spcAft>
          </a:pPr>
          <a:r>
            <a:rPr lang="en-US" sz="1300" kern="1200" noProof="0" dirty="0" smtClean="0"/>
            <a:t>Companies whose legal or business headquarters (as stated in their articles of association) are located in Turkey or whose operations are centered and managed in Turkey are classified as </a:t>
          </a:r>
          <a:r>
            <a:rPr lang="en-US" sz="1300" b="1" u="sng" kern="1200" noProof="0" dirty="0" smtClean="0"/>
            <a:t>fully liable companies </a:t>
          </a:r>
          <a:r>
            <a:rPr lang="en-US" sz="1300" kern="1200" noProof="0" dirty="0" smtClean="0"/>
            <a:t>(resident companies) and these companies are subject to CIT in Turkey over their worldwide income.</a:t>
          </a:r>
          <a:endParaRPr lang="en-US" sz="1300" kern="1200" noProof="0" dirty="0"/>
        </a:p>
      </dsp:txBody>
      <dsp:txXfrm>
        <a:off x="1599480" y="598411"/>
        <a:ext cx="3112351" cy="1638348"/>
      </dsp:txXfrm>
    </dsp:sp>
    <dsp:sp modelId="{89664691-1A88-4985-A0DC-069F34CD7A0A}">
      <dsp:nvSpPr>
        <dsp:cNvPr id="0" name=""/>
        <dsp:cNvSpPr/>
      </dsp:nvSpPr>
      <dsp:spPr>
        <a:xfrm>
          <a:off x="5024644" y="1100762"/>
          <a:ext cx="3259978" cy="1638348"/>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6228" rIns="0" bIns="49530" numCol="1" spcCol="1270" anchor="ctr" anchorCtr="0">
          <a:noAutofit/>
        </a:bodyPr>
        <a:lstStyle/>
        <a:p>
          <a:pPr lvl="0" algn="ctr" defTabSz="577850">
            <a:lnSpc>
              <a:spcPct val="90000"/>
            </a:lnSpc>
            <a:spcBef>
              <a:spcPct val="0"/>
            </a:spcBef>
            <a:spcAft>
              <a:spcPct val="35000"/>
            </a:spcAft>
          </a:pPr>
          <a:r>
            <a:rPr lang="en-US" sz="1300" b="1" u="sng" kern="1200" noProof="0" dirty="0" smtClean="0"/>
            <a:t>Limited liable companies </a:t>
          </a:r>
          <a:r>
            <a:rPr lang="en-US" sz="1300" kern="1200" noProof="0" dirty="0" smtClean="0"/>
            <a:t>are defined as the companies whose legal and business headquarters are not located in Turkey (non-resident companies) and the business income generated by non-resident companies through a “fixed place of business” (permanent establishment) or a “permanent representative” in Turkey is subject to CIT.</a:t>
          </a:r>
          <a:endParaRPr lang="en-US" sz="1300" kern="1200" noProof="0" dirty="0"/>
        </a:p>
      </dsp:txBody>
      <dsp:txXfrm>
        <a:off x="5024644" y="1100762"/>
        <a:ext cx="3259978" cy="16383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D1B343-DD99-46AC-8F98-60DCC500D2F8}">
      <dsp:nvSpPr>
        <dsp:cNvPr id="0" name=""/>
        <dsp:cNvSpPr/>
      </dsp:nvSpPr>
      <dsp:spPr>
        <a:xfrm>
          <a:off x="4020509" y="959"/>
          <a:ext cx="6016054" cy="1768645"/>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just" defTabSz="533400">
            <a:lnSpc>
              <a:spcPct val="100000"/>
            </a:lnSpc>
            <a:spcBef>
              <a:spcPct val="0"/>
            </a:spcBef>
            <a:spcAft>
              <a:spcPts val="0"/>
            </a:spcAft>
            <a:buChar char="••"/>
          </a:pPr>
          <a:r>
            <a:rPr lang="en-US" sz="1200" kern="1200" dirty="0" smtClean="0"/>
            <a:t>The definition of “place of business” is given in the Article 156 of Tax Procedure Code </a:t>
          </a:r>
          <a:r>
            <a:rPr lang="tr-TR" sz="1200" kern="1200" dirty="0" smtClean="0"/>
            <a:t>(</a:t>
          </a:r>
          <a:r>
            <a:rPr lang="en-US" sz="1200" kern="1200" dirty="0" smtClean="0"/>
            <a:t>“</a:t>
          </a:r>
          <a:r>
            <a:rPr lang="tr-TR" sz="1200" kern="1200" dirty="0" smtClean="0"/>
            <a:t>TPC</a:t>
          </a:r>
          <a:r>
            <a:rPr lang="en-US" sz="1200" kern="1200" dirty="0" smtClean="0"/>
            <a:t>“</a:t>
          </a:r>
          <a:r>
            <a:rPr lang="tr-TR" sz="1200" kern="1200" dirty="0" smtClean="0"/>
            <a:t>)</a:t>
          </a:r>
          <a:r>
            <a:rPr lang="en-US" sz="1200" kern="1200" dirty="0" smtClean="0"/>
            <a:t> as </a:t>
          </a:r>
          <a:r>
            <a:rPr lang="en-US" sz="1200" i="1" kern="1200" dirty="0" smtClean="0"/>
            <a:t>“in commercial, industrial, agricultural or professional activity; place of businesses are the premises assigned to the practice of a commercial, industrial, agricultural or professional activity or used for these activities such as shops, offices, consulting-rooms workshops, branches, stores, hotels, coffee houses, entertainment places, playing places, fields, vine orchards, farms, breeding stations, fishing places, mines, quarries or building yards”. </a:t>
          </a:r>
          <a:endParaRPr lang="en-US" sz="1200" kern="1200" dirty="0"/>
        </a:p>
      </dsp:txBody>
      <dsp:txXfrm>
        <a:off x="4020509" y="222040"/>
        <a:ext cx="5352812" cy="1326483"/>
      </dsp:txXfrm>
    </dsp:sp>
    <dsp:sp modelId="{8488AD1E-4DF0-47F5-92D2-234FEA6A8D0D}">
      <dsp:nvSpPr>
        <dsp:cNvPr id="0" name=""/>
        <dsp:cNvSpPr/>
      </dsp:nvSpPr>
      <dsp:spPr>
        <a:xfrm>
          <a:off x="9806" y="211091"/>
          <a:ext cx="4010703" cy="134838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en-US" sz="3800" kern="1200" dirty="0" smtClean="0"/>
            <a:t>place of business </a:t>
          </a:r>
          <a:endParaRPr lang="en-US" sz="3800" kern="1200" dirty="0"/>
        </a:p>
      </dsp:txBody>
      <dsp:txXfrm>
        <a:off x="75629" y="276914"/>
        <a:ext cx="3879057" cy="1216736"/>
      </dsp:txXfrm>
    </dsp:sp>
    <dsp:sp modelId="{B3247976-E1A9-463B-BED6-4709BC54C3CE}">
      <dsp:nvSpPr>
        <dsp:cNvPr id="0" name=""/>
        <dsp:cNvSpPr/>
      </dsp:nvSpPr>
      <dsp:spPr>
        <a:xfrm>
          <a:off x="4019529" y="1904443"/>
          <a:ext cx="6021935" cy="1752195"/>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just" defTabSz="533400">
            <a:lnSpc>
              <a:spcPct val="100000"/>
            </a:lnSpc>
            <a:spcBef>
              <a:spcPct val="0"/>
            </a:spcBef>
            <a:spcAft>
              <a:spcPts val="0"/>
            </a:spcAft>
            <a:buChar char="••"/>
          </a:pPr>
          <a:r>
            <a:rPr lang="en-US" sz="1200" kern="1200" dirty="0" smtClean="0"/>
            <a:t>On the other hand, the definition of “permanent representative“ given in Article 8 of the Income Tax Code </a:t>
          </a:r>
          <a:r>
            <a:rPr lang="tr-TR" sz="1200" kern="1200" dirty="0" smtClean="0"/>
            <a:t>(</a:t>
          </a:r>
          <a:r>
            <a:rPr lang="en-US" sz="1200" kern="1200" dirty="0" smtClean="0"/>
            <a:t>“</a:t>
          </a:r>
          <a:r>
            <a:rPr lang="tr-TR" sz="1200" kern="1200" dirty="0" smtClean="0"/>
            <a:t>ITC</a:t>
          </a:r>
          <a:r>
            <a:rPr lang="en-US" sz="1200" kern="1200" dirty="0" smtClean="0"/>
            <a:t>“</a:t>
          </a:r>
          <a:r>
            <a:rPr lang="tr-TR" sz="1200" kern="1200" dirty="0" smtClean="0"/>
            <a:t>)</a:t>
          </a:r>
          <a:r>
            <a:rPr lang="en-US" sz="1200" kern="1200" dirty="0" smtClean="0"/>
            <a:t> concludes that the permanent representatives are persons attached to the principal by service contract or power of attorney and is authorized to carry out on behalf and for account of his principal commercial transactions over a definite period or indefinite period or several commercial transactions. </a:t>
          </a:r>
          <a:endParaRPr lang="en-US" sz="1200" kern="1200" dirty="0"/>
        </a:p>
      </dsp:txBody>
      <dsp:txXfrm>
        <a:off x="4019529" y="2123467"/>
        <a:ext cx="5364862" cy="1314147"/>
      </dsp:txXfrm>
    </dsp:sp>
    <dsp:sp modelId="{6302DA73-A9B8-4FB6-A4A6-6E4F2FECC845}">
      <dsp:nvSpPr>
        <dsp:cNvPr id="0" name=""/>
        <dsp:cNvSpPr/>
      </dsp:nvSpPr>
      <dsp:spPr>
        <a:xfrm>
          <a:off x="4905" y="2106349"/>
          <a:ext cx="4014623" cy="134838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en-US" sz="3800" kern="1200" dirty="0" smtClean="0"/>
            <a:t>permanent representative </a:t>
          </a:r>
          <a:endParaRPr lang="en-US" sz="3800" kern="1200" dirty="0"/>
        </a:p>
      </dsp:txBody>
      <dsp:txXfrm>
        <a:off x="70728" y="2172172"/>
        <a:ext cx="3882977" cy="12167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8AC409-BA7D-43A0-BD14-DF48E181FD66}">
      <dsp:nvSpPr>
        <dsp:cNvPr id="0" name=""/>
        <dsp:cNvSpPr/>
      </dsp:nvSpPr>
      <dsp:spPr>
        <a:xfrm>
          <a:off x="857083" y="857633"/>
          <a:ext cx="2342385" cy="771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2933700">
            <a:lnSpc>
              <a:spcPct val="90000"/>
            </a:lnSpc>
            <a:spcBef>
              <a:spcPct val="0"/>
            </a:spcBef>
            <a:spcAft>
              <a:spcPct val="35000"/>
            </a:spcAft>
          </a:pPr>
          <a:r>
            <a:rPr lang="tr-TR" sz="6600" kern="1200" dirty="0" smtClean="0"/>
            <a:t>PE</a:t>
          </a:r>
          <a:endParaRPr lang="en-US" sz="6600" kern="1200" dirty="0"/>
        </a:p>
      </dsp:txBody>
      <dsp:txXfrm>
        <a:off x="857083" y="857633"/>
        <a:ext cx="2342385" cy="771922"/>
      </dsp:txXfrm>
    </dsp:sp>
    <dsp:sp modelId="{9A63D5E0-2E2C-4217-9958-951D6D4B03C4}">
      <dsp:nvSpPr>
        <dsp:cNvPr id="0" name=""/>
        <dsp:cNvSpPr/>
      </dsp:nvSpPr>
      <dsp:spPr>
        <a:xfrm>
          <a:off x="854422" y="622862"/>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96C21A-BF21-4B3D-84DD-132D726E98FD}">
      <dsp:nvSpPr>
        <dsp:cNvPr id="0" name=""/>
        <dsp:cNvSpPr/>
      </dsp:nvSpPr>
      <dsp:spPr>
        <a:xfrm>
          <a:off x="984850" y="362005"/>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AA0029-C4FF-4CE0-ADF8-5A99C1805E33}">
      <dsp:nvSpPr>
        <dsp:cNvPr id="0" name=""/>
        <dsp:cNvSpPr/>
      </dsp:nvSpPr>
      <dsp:spPr>
        <a:xfrm>
          <a:off x="1297878" y="414176"/>
          <a:ext cx="292798" cy="29279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066659-F6D8-4A7C-B93A-2CD3FAB1AE35}">
      <dsp:nvSpPr>
        <dsp:cNvPr id="0" name=""/>
        <dsp:cNvSpPr/>
      </dsp:nvSpPr>
      <dsp:spPr>
        <a:xfrm>
          <a:off x="1558734" y="127234"/>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38CEB8-3D01-471E-B8A4-F191BE7EEDD4}">
      <dsp:nvSpPr>
        <dsp:cNvPr id="0" name=""/>
        <dsp:cNvSpPr/>
      </dsp:nvSpPr>
      <dsp:spPr>
        <a:xfrm>
          <a:off x="1897848" y="22892"/>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426A68-5371-4FA0-BDAA-5CBB0897D16B}">
      <dsp:nvSpPr>
        <dsp:cNvPr id="0" name=""/>
        <dsp:cNvSpPr/>
      </dsp:nvSpPr>
      <dsp:spPr>
        <a:xfrm>
          <a:off x="2315218" y="205491"/>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B11980-94B1-48AE-8BC4-C4CA3532F58A}">
      <dsp:nvSpPr>
        <dsp:cNvPr id="0" name=""/>
        <dsp:cNvSpPr/>
      </dsp:nvSpPr>
      <dsp:spPr>
        <a:xfrm>
          <a:off x="2576075" y="335919"/>
          <a:ext cx="292798" cy="29279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53BA8A-312A-4B01-BB24-CD951A56B082}">
      <dsp:nvSpPr>
        <dsp:cNvPr id="0" name=""/>
        <dsp:cNvSpPr/>
      </dsp:nvSpPr>
      <dsp:spPr>
        <a:xfrm>
          <a:off x="2941274" y="622862"/>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9BF306-609D-4E1F-A45C-3E77D3ACFC18}">
      <dsp:nvSpPr>
        <dsp:cNvPr id="0" name=""/>
        <dsp:cNvSpPr/>
      </dsp:nvSpPr>
      <dsp:spPr>
        <a:xfrm>
          <a:off x="3097788" y="909804"/>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4D1969-D40B-40D8-BF70-AA6F3257FB8A}">
      <dsp:nvSpPr>
        <dsp:cNvPr id="0" name=""/>
        <dsp:cNvSpPr/>
      </dsp:nvSpPr>
      <dsp:spPr>
        <a:xfrm>
          <a:off x="1741334" y="362005"/>
          <a:ext cx="479124" cy="479124"/>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D9BB17-B6D7-4C46-8DAC-D93C7D306EFE}">
      <dsp:nvSpPr>
        <dsp:cNvPr id="0" name=""/>
        <dsp:cNvSpPr/>
      </dsp:nvSpPr>
      <dsp:spPr>
        <a:xfrm>
          <a:off x="723993" y="1353260"/>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C99283-B4F1-488D-8B39-1CCF811AB2B8}">
      <dsp:nvSpPr>
        <dsp:cNvPr id="0" name=""/>
        <dsp:cNvSpPr/>
      </dsp:nvSpPr>
      <dsp:spPr>
        <a:xfrm>
          <a:off x="880507" y="1588031"/>
          <a:ext cx="292798" cy="29279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DED544-A7C1-4A04-A9B9-CFD3938D74E7}">
      <dsp:nvSpPr>
        <dsp:cNvPr id="0" name=""/>
        <dsp:cNvSpPr/>
      </dsp:nvSpPr>
      <dsp:spPr>
        <a:xfrm>
          <a:off x="1271792" y="1796716"/>
          <a:ext cx="425888" cy="42588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4E816C-CFC6-428D-B650-B4F98C52A8F1}">
      <dsp:nvSpPr>
        <dsp:cNvPr id="0" name=""/>
        <dsp:cNvSpPr/>
      </dsp:nvSpPr>
      <dsp:spPr>
        <a:xfrm>
          <a:off x="1819591" y="2135830"/>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09133E-B498-4F70-AD5A-98926ABF46FE}">
      <dsp:nvSpPr>
        <dsp:cNvPr id="0" name=""/>
        <dsp:cNvSpPr/>
      </dsp:nvSpPr>
      <dsp:spPr>
        <a:xfrm>
          <a:off x="1923933" y="1796716"/>
          <a:ext cx="292798" cy="29279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4C690F-0BAE-4B06-BD47-8F82B330B531}">
      <dsp:nvSpPr>
        <dsp:cNvPr id="0" name=""/>
        <dsp:cNvSpPr/>
      </dsp:nvSpPr>
      <dsp:spPr>
        <a:xfrm>
          <a:off x="2184790" y="2161915"/>
          <a:ext cx="186326" cy="18632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95E92F-372B-42A4-BF5C-2BAFD43BBB79}">
      <dsp:nvSpPr>
        <dsp:cNvPr id="0" name=""/>
        <dsp:cNvSpPr/>
      </dsp:nvSpPr>
      <dsp:spPr>
        <a:xfrm>
          <a:off x="2419561" y="1744545"/>
          <a:ext cx="425888" cy="42588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DF6D1C-AC9B-4E74-A47F-C18BE36BCA8D}">
      <dsp:nvSpPr>
        <dsp:cNvPr id="0" name=""/>
        <dsp:cNvSpPr/>
      </dsp:nvSpPr>
      <dsp:spPr>
        <a:xfrm>
          <a:off x="2993445" y="1640202"/>
          <a:ext cx="292798" cy="29279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D81450-93EA-4416-9A18-8D4363DB3A53}">
      <dsp:nvSpPr>
        <dsp:cNvPr id="0" name=""/>
        <dsp:cNvSpPr/>
      </dsp:nvSpPr>
      <dsp:spPr>
        <a:xfrm flipH="1">
          <a:off x="3921242" y="413743"/>
          <a:ext cx="889134" cy="1641655"/>
        </a:xfrm>
        <a:prstGeom prst="chevron">
          <a:avLst>
            <a:gd name="adj" fmla="val 623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27A9FD-46C2-4E0B-A9C9-71BF611B0273}">
      <dsp:nvSpPr>
        <dsp:cNvPr id="0" name=""/>
        <dsp:cNvSpPr/>
      </dsp:nvSpPr>
      <dsp:spPr>
        <a:xfrm flipH="1">
          <a:off x="4654030" y="413743"/>
          <a:ext cx="884319" cy="1641655"/>
        </a:xfrm>
        <a:prstGeom prst="chevron">
          <a:avLst>
            <a:gd name="adj" fmla="val 623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5400D8B-ABD5-402C-8FE2-782A736C47FE}">
      <dsp:nvSpPr>
        <dsp:cNvPr id="0" name=""/>
        <dsp:cNvSpPr/>
      </dsp:nvSpPr>
      <dsp:spPr>
        <a:xfrm>
          <a:off x="5814961" y="278073"/>
          <a:ext cx="1993419" cy="199341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r>
            <a:rPr lang="tr-TR" sz="1100" kern="1200" dirty="0" smtClean="0"/>
            <a:t>- </a:t>
          </a:r>
          <a:r>
            <a:rPr lang="en-US" sz="1100" kern="1200" dirty="0" smtClean="0"/>
            <a:t>There should be a fixed place of business </a:t>
          </a:r>
          <a:endParaRPr lang="tr-TR" sz="1100" kern="1200" dirty="0" smtClean="0"/>
        </a:p>
        <a:p>
          <a:pPr lvl="0" algn="ctr" defTabSz="488950">
            <a:lnSpc>
              <a:spcPct val="90000"/>
            </a:lnSpc>
            <a:spcBef>
              <a:spcPct val="0"/>
            </a:spcBef>
            <a:spcAft>
              <a:spcPct val="35000"/>
            </a:spcAft>
          </a:pPr>
          <a:r>
            <a:rPr lang="en-US" sz="1100" kern="1200" dirty="0" smtClean="0"/>
            <a:t>or,</a:t>
          </a:r>
          <a:endParaRPr lang="tr-TR" sz="1100" kern="1200" dirty="0" smtClean="0"/>
        </a:p>
        <a:p>
          <a:pPr lvl="0" algn="ctr" defTabSz="488950">
            <a:lnSpc>
              <a:spcPct val="90000"/>
            </a:lnSpc>
            <a:spcBef>
              <a:spcPct val="0"/>
            </a:spcBef>
            <a:spcAft>
              <a:spcPct val="35000"/>
            </a:spcAft>
          </a:pPr>
          <a:r>
            <a:rPr lang="tr-TR" sz="1100" kern="1200" dirty="0" smtClean="0"/>
            <a:t>- </a:t>
          </a:r>
          <a:r>
            <a:rPr lang="en-US" sz="1100" kern="1200" dirty="0" smtClean="0"/>
            <a:t>A legal or real person that will act as the agent of the non-resident company in Turkey. </a:t>
          </a:r>
          <a:endParaRPr lang="en-US" sz="1100" kern="1200" dirty="0"/>
        </a:p>
      </dsp:txBody>
      <dsp:txXfrm>
        <a:off x="6106890" y="570002"/>
        <a:ext cx="1409561" cy="14095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F4F708-7DB4-4824-A796-98084F2C72AC}">
      <dsp:nvSpPr>
        <dsp:cNvPr id="0" name=""/>
        <dsp:cNvSpPr/>
      </dsp:nvSpPr>
      <dsp:spPr>
        <a:xfrm>
          <a:off x="3924346" y="1816"/>
          <a:ext cx="1255879" cy="81632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Thin capitalization rules – article 12 of the CITC</a:t>
          </a:r>
          <a:endParaRPr lang="en-US" sz="1100" kern="1200" dirty="0"/>
        </a:p>
      </dsp:txBody>
      <dsp:txXfrm>
        <a:off x="3964196" y="41666"/>
        <a:ext cx="1176179" cy="736621"/>
      </dsp:txXfrm>
    </dsp:sp>
    <dsp:sp modelId="{6BDA5D79-6DF1-4DED-9CD2-2BF835840695}">
      <dsp:nvSpPr>
        <dsp:cNvPr id="0" name=""/>
        <dsp:cNvSpPr/>
      </dsp:nvSpPr>
      <dsp:spPr>
        <a:xfrm>
          <a:off x="3203493" y="409977"/>
          <a:ext cx="2697586" cy="2697586"/>
        </a:xfrm>
        <a:custGeom>
          <a:avLst/>
          <a:gdLst/>
          <a:ahLst/>
          <a:cxnLst/>
          <a:rect l="0" t="0" r="0" b="0"/>
          <a:pathLst>
            <a:path>
              <a:moveTo>
                <a:pt x="1985781" y="159890"/>
              </a:moveTo>
              <a:arcTo wR="1348793" hR="1348793" stAng="17890887" swAng="2626128"/>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7F49BA7-6B29-4DD1-8CDA-5E4F6A07D985}">
      <dsp:nvSpPr>
        <dsp:cNvPr id="0" name=""/>
        <dsp:cNvSpPr/>
      </dsp:nvSpPr>
      <dsp:spPr>
        <a:xfrm>
          <a:off x="5273139" y="1350609"/>
          <a:ext cx="1255879" cy="81632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Transfer pricing regulations – article 13 of the CITC</a:t>
          </a:r>
          <a:endParaRPr lang="en-US" sz="1100" kern="1200" dirty="0"/>
        </a:p>
      </dsp:txBody>
      <dsp:txXfrm>
        <a:off x="5312989" y="1390459"/>
        <a:ext cx="1176179" cy="736621"/>
      </dsp:txXfrm>
    </dsp:sp>
    <dsp:sp modelId="{C2263BE5-D4E4-4938-BC6B-DE5253378137}">
      <dsp:nvSpPr>
        <dsp:cNvPr id="0" name=""/>
        <dsp:cNvSpPr/>
      </dsp:nvSpPr>
      <dsp:spPr>
        <a:xfrm>
          <a:off x="3203493" y="409977"/>
          <a:ext cx="2697586" cy="2697586"/>
        </a:xfrm>
        <a:custGeom>
          <a:avLst/>
          <a:gdLst/>
          <a:ahLst/>
          <a:cxnLst/>
          <a:rect l="0" t="0" r="0" b="0"/>
          <a:pathLst>
            <a:path>
              <a:moveTo>
                <a:pt x="2631209" y="1766706"/>
              </a:moveTo>
              <a:arcTo wR="1348793" hR="1348793" stAng="1082984" swAng="2626128"/>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025F33F-A3FA-4ADC-918D-21FFE6E2074E}">
      <dsp:nvSpPr>
        <dsp:cNvPr id="0" name=""/>
        <dsp:cNvSpPr/>
      </dsp:nvSpPr>
      <dsp:spPr>
        <a:xfrm>
          <a:off x="3924346" y="2699402"/>
          <a:ext cx="1255879" cy="81632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Controlled foreign companies rules – article 7 of the CITC</a:t>
          </a:r>
          <a:endParaRPr lang="en-US" sz="1100" kern="1200" dirty="0"/>
        </a:p>
      </dsp:txBody>
      <dsp:txXfrm>
        <a:off x="3964196" y="2739252"/>
        <a:ext cx="1176179" cy="736621"/>
      </dsp:txXfrm>
    </dsp:sp>
    <dsp:sp modelId="{5C890C55-74C6-45C3-B23D-D46C9FD5A73E}">
      <dsp:nvSpPr>
        <dsp:cNvPr id="0" name=""/>
        <dsp:cNvSpPr/>
      </dsp:nvSpPr>
      <dsp:spPr>
        <a:xfrm>
          <a:off x="3203493" y="409977"/>
          <a:ext cx="2697586" cy="2697586"/>
        </a:xfrm>
        <a:custGeom>
          <a:avLst/>
          <a:gdLst/>
          <a:ahLst/>
          <a:cxnLst/>
          <a:rect l="0" t="0" r="0" b="0"/>
          <a:pathLst>
            <a:path>
              <a:moveTo>
                <a:pt x="711804" y="2537695"/>
              </a:moveTo>
              <a:arcTo wR="1348793" hR="1348793" stAng="7090887" swAng="2626128"/>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F22BC60-B19A-4F91-9533-2E1A1A34EE88}">
      <dsp:nvSpPr>
        <dsp:cNvPr id="0" name=""/>
        <dsp:cNvSpPr/>
      </dsp:nvSpPr>
      <dsp:spPr>
        <a:xfrm>
          <a:off x="2575553" y="1350609"/>
          <a:ext cx="1255879" cy="81632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Substance over form - article 3 of the TPC</a:t>
          </a:r>
          <a:endParaRPr lang="en-US" sz="1100" kern="1200" dirty="0"/>
        </a:p>
      </dsp:txBody>
      <dsp:txXfrm>
        <a:off x="2615403" y="1390459"/>
        <a:ext cx="1176179" cy="736621"/>
      </dsp:txXfrm>
    </dsp:sp>
    <dsp:sp modelId="{CAF1257A-CC98-4D73-BA46-0A43441218F8}">
      <dsp:nvSpPr>
        <dsp:cNvPr id="0" name=""/>
        <dsp:cNvSpPr/>
      </dsp:nvSpPr>
      <dsp:spPr>
        <a:xfrm>
          <a:off x="3203493" y="409977"/>
          <a:ext cx="2697586" cy="2697586"/>
        </a:xfrm>
        <a:custGeom>
          <a:avLst/>
          <a:gdLst/>
          <a:ahLst/>
          <a:cxnLst/>
          <a:rect l="0" t="0" r="0" b="0"/>
          <a:pathLst>
            <a:path>
              <a:moveTo>
                <a:pt x="66376" y="930879"/>
              </a:moveTo>
              <a:arcTo wR="1348793" hR="1348793" stAng="11882984" swAng="2626128"/>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7A772B1-945C-43F2-BE9F-E1AEEE0115C9}" type="datetimeFigureOut">
              <a:rPr lang="tr-TR" smtClean="0"/>
              <a:t>29.01.2016</a:t>
            </a:fld>
            <a:endParaRPr lang="tr-T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0ADA5C9-F13D-49AF-95FF-3D35215769CA}" type="slidenum">
              <a:rPr lang="tr-TR" smtClean="0"/>
              <a:t>‹#›</a:t>
            </a:fld>
            <a:endParaRPr lang="tr-TR"/>
          </a:p>
        </p:txBody>
      </p:sp>
    </p:spTree>
    <p:extLst>
      <p:ext uri="{BB962C8B-B14F-4D97-AF65-F5344CB8AC3E}">
        <p14:creationId xmlns:p14="http://schemas.microsoft.com/office/powerpoint/2010/main" val="12576184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2C003E-1D9C-45D7-B028-49D7BFCFBFC8}" type="datetimeFigureOut">
              <a:rPr lang="tr-TR" smtClean="0"/>
              <a:t>29.01.2016</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D05835-D9CF-4326-A1CE-E9C5C215EF77}" type="slidenum">
              <a:rPr lang="tr-TR" smtClean="0"/>
              <a:t>‹#›</a:t>
            </a:fld>
            <a:endParaRPr lang="tr-TR"/>
          </a:p>
        </p:txBody>
      </p:sp>
    </p:spTree>
    <p:extLst>
      <p:ext uri="{BB962C8B-B14F-4D97-AF65-F5344CB8AC3E}">
        <p14:creationId xmlns:p14="http://schemas.microsoft.com/office/powerpoint/2010/main" val="110924458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8B5D53E-EC4D-420E-942A-2C7A653D3875}" type="datetime1">
              <a:rPr lang="en-US" smtClean="0"/>
              <a:t>1/29/2016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1363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6B0897-392F-4133-8D05-DB3F222277D2}" type="datetime1">
              <a:rPr lang="en-US" smtClean="0"/>
              <a:t>1/29/2016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84386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656079-2039-4D64-A807-F7240C90586A}" type="datetime1">
              <a:rPr lang="en-US" smtClean="0"/>
              <a:t>1/29/2016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51362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0601B8-80DD-45CF-9E48-20829EBF4CFB}" type="datetime1">
              <a:rPr lang="en-US" smtClean="0"/>
              <a:t>1/29/2016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86586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744F54-7FF1-430F-AC3E-22D67002D2FE}" type="datetime1">
              <a:rPr lang="en-US" smtClean="0"/>
              <a:t>1/29/2016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2972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0DA454-F477-4F9B-9E5B-F26E8ABD01E3}" type="datetime1">
              <a:rPr lang="en-US" smtClean="0"/>
              <a:t>1/29/2016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61165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BC979BC-BE48-4184-A0CC-1E916C721E4B}" type="datetime1">
              <a:rPr lang="en-US" smtClean="0"/>
              <a:t>1/29/2016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53151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EED070B-D2BA-4966-A8F1-76782B2A07DF}" type="datetime1">
              <a:rPr lang="en-US" smtClean="0"/>
              <a:t>1/29/2016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90888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100C9F6-E9AB-4C1C-B569-E29A090EDC38}" type="datetime1">
              <a:rPr lang="en-US" smtClean="0"/>
              <a:t>1/29/2016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71473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DFC8B69-C7A8-4D78-B6A1-835B26C58A4A}" type="datetime1">
              <a:rPr lang="en-US" smtClean="0"/>
              <a:t>1/29/2016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1715766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4D440A-CDC0-4252-ACA7-B5A9A12C5BEC}" type="datetime1">
              <a:rPr lang="en-US" smtClean="0"/>
              <a:t>1/29/2016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27861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744865B-9B97-4C42-8A57-B715CA17F2DA}" type="datetime1">
              <a:rPr lang="en-US" smtClean="0"/>
              <a:t>1/29/2016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6998587"/>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3" name="TextBox 2"/>
          <p:cNvSpPr txBox="1"/>
          <p:nvPr/>
        </p:nvSpPr>
        <p:spPr>
          <a:xfrm>
            <a:off x="6207617" y="4340180"/>
            <a:ext cx="5177307" cy="830997"/>
          </a:xfrm>
          <a:prstGeom prst="rect">
            <a:avLst/>
          </a:prstGeom>
          <a:noFill/>
        </p:spPr>
        <p:txBody>
          <a:bodyPr wrap="square" rtlCol="0">
            <a:spAutoFit/>
          </a:bodyPr>
          <a:lstStyle/>
          <a:p>
            <a:r>
              <a:rPr lang="en-US" sz="2400" b="1" dirty="0">
                <a:solidFill>
                  <a:schemeClr val="bg1"/>
                </a:solidFill>
              </a:rPr>
              <a:t>International Tax, Double Tax Treaties and Transfer Pricing </a:t>
            </a:r>
            <a:endParaRPr lang="tr-TR" sz="2400" b="1" dirty="0">
              <a:solidFill>
                <a:schemeClr val="bg1"/>
              </a:solidFill>
            </a:endParaRPr>
          </a:p>
        </p:txBody>
      </p:sp>
    </p:spTree>
    <p:extLst>
      <p:ext uri="{BB962C8B-B14F-4D97-AF65-F5344CB8AC3E}">
        <p14:creationId xmlns:p14="http://schemas.microsoft.com/office/powerpoint/2010/main" val="32402258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00000"/>
              </a:lnSpc>
              <a:spcBef>
                <a:spcPts val="0"/>
              </a:spcBef>
              <a:spcAft>
                <a:spcPts val="0"/>
              </a:spcAft>
              <a:buNone/>
            </a:pPr>
            <a:r>
              <a:rPr lang="en-US" sz="1600" dirty="0" smtClean="0"/>
              <a:t>Although, some anti avoidance regulations exist in Turkish tax legislation, BEPS is a newly introduced topic in Turkey. These are as follows:</a:t>
            </a:r>
          </a:p>
          <a:p>
            <a:pPr marL="0" indent="0" algn="just">
              <a:lnSpc>
                <a:spcPct val="100000"/>
              </a:lnSpc>
              <a:spcBef>
                <a:spcPts val="0"/>
              </a:spcBef>
              <a:spcAft>
                <a:spcPts val="0"/>
              </a:spcAft>
              <a:buNone/>
            </a:pPr>
            <a:endParaRPr lang="en-US" sz="1600" dirty="0" smtClean="0"/>
          </a:p>
          <a:p>
            <a:pPr marL="538163" indent="0" algn="just">
              <a:lnSpc>
                <a:spcPct val="100000"/>
              </a:lnSpc>
              <a:spcBef>
                <a:spcPts val="0"/>
              </a:spcBef>
              <a:spcAft>
                <a:spcPts val="0"/>
              </a:spcAft>
              <a:buFont typeface="Wingdings" panose="05000000000000000000" pitchFamily="2" charset="2"/>
              <a:buChar char="q"/>
            </a:pPr>
            <a:r>
              <a:rPr lang="en-US" sz="1600" dirty="0" smtClean="0"/>
              <a:t>Substance over form - article 3 of the TPC</a:t>
            </a:r>
          </a:p>
          <a:p>
            <a:pPr marL="538163" indent="0" algn="just">
              <a:lnSpc>
                <a:spcPct val="100000"/>
              </a:lnSpc>
              <a:spcBef>
                <a:spcPts val="0"/>
              </a:spcBef>
              <a:spcAft>
                <a:spcPts val="0"/>
              </a:spcAft>
              <a:buFont typeface="Wingdings" panose="05000000000000000000" pitchFamily="2" charset="2"/>
              <a:buChar char="q"/>
            </a:pPr>
            <a:r>
              <a:rPr lang="en-US" sz="1600" dirty="0" smtClean="0"/>
              <a:t>Thin capitalization rules – article 12 of the CITC</a:t>
            </a:r>
          </a:p>
          <a:p>
            <a:pPr marL="538163" indent="0" algn="just">
              <a:lnSpc>
                <a:spcPct val="100000"/>
              </a:lnSpc>
              <a:spcBef>
                <a:spcPts val="0"/>
              </a:spcBef>
              <a:spcAft>
                <a:spcPts val="0"/>
              </a:spcAft>
              <a:buFont typeface="Wingdings" panose="05000000000000000000" pitchFamily="2" charset="2"/>
              <a:buChar char="q"/>
            </a:pPr>
            <a:r>
              <a:rPr lang="en-US" sz="1600" dirty="0" smtClean="0"/>
              <a:t>Transfer pricing regulations – article 13 of the CITC</a:t>
            </a:r>
          </a:p>
          <a:p>
            <a:pPr marL="538163" indent="0" algn="just">
              <a:lnSpc>
                <a:spcPct val="100000"/>
              </a:lnSpc>
              <a:spcBef>
                <a:spcPts val="0"/>
              </a:spcBef>
              <a:spcAft>
                <a:spcPts val="0"/>
              </a:spcAft>
              <a:buFont typeface="Wingdings" panose="05000000000000000000" pitchFamily="2" charset="2"/>
              <a:buChar char="q"/>
            </a:pPr>
            <a:r>
              <a:rPr lang="en-US" sz="1600" dirty="0" smtClean="0"/>
              <a:t>Controlled foreign companies rules – article 7 of the CITC</a:t>
            </a:r>
          </a:p>
          <a:p>
            <a:pPr marL="0" indent="0" algn="just">
              <a:lnSpc>
                <a:spcPct val="100000"/>
              </a:lnSpc>
              <a:spcBef>
                <a:spcPts val="0"/>
              </a:spcBef>
              <a:spcAft>
                <a:spcPts val="0"/>
              </a:spcAft>
              <a:buNone/>
            </a:pPr>
            <a:endParaRPr lang="en-US" sz="1600" dirty="0" smtClean="0"/>
          </a:p>
          <a:p>
            <a:pPr marL="0" indent="0" algn="just">
              <a:lnSpc>
                <a:spcPct val="100000"/>
              </a:lnSpc>
              <a:spcBef>
                <a:spcPts val="0"/>
              </a:spcBef>
              <a:spcAft>
                <a:spcPts val="0"/>
              </a:spcAft>
              <a:buNone/>
            </a:pP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a:solidFill>
                  <a:schemeClr val="accent1">
                    <a:lumMod val="75000"/>
                  </a:schemeClr>
                </a:solidFill>
              </a:rPr>
              <a:t>Base </a:t>
            </a:r>
            <a:r>
              <a:rPr lang="en-US" sz="4000" b="1" dirty="0" smtClean="0">
                <a:solidFill>
                  <a:schemeClr val="accent1">
                    <a:lumMod val="75000"/>
                  </a:schemeClr>
                </a:solidFill>
              </a:rPr>
              <a:t>Erosion</a:t>
            </a:r>
            <a:r>
              <a:rPr lang="tr-TR" sz="4000" b="1" dirty="0" smtClean="0">
                <a:solidFill>
                  <a:schemeClr val="accent1">
                    <a:lumMod val="75000"/>
                  </a:schemeClr>
                </a:solidFill>
              </a:rPr>
              <a:t> </a:t>
            </a:r>
            <a:r>
              <a:rPr lang="en-US" sz="4000" b="1" dirty="0" smtClean="0">
                <a:solidFill>
                  <a:schemeClr val="accent1">
                    <a:lumMod val="75000"/>
                  </a:schemeClr>
                </a:solidFill>
              </a:rPr>
              <a:t>and </a:t>
            </a:r>
            <a:r>
              <a:rPr lang="en-US" sz="4000" b="1" dirty="0">
                <a:solidFill>
                  <a:schemeClr val="accent1">
                    <a:lumMod val="75000"/>
                  </a:schemeClr>
                </a:solidFill>
              </a:rPr>
              <a:t>Profit </a:t>
            </a:r>
            <a:r>
              <a:rPr lang="en-US" sz="4000" b="1" dirty="0" smtClean="0">
                <a:solidFill>
                  <a:schemeClr val="accent1">
                    <a:lumMod val="75000"/>
                  </a:schemeClr>
                </a:solidFill>
              </a:rPr>
              <a:t>Shifting</a:t>
            </a:r>
            <a:r>
              <a:rPr lang="tr-TR" sz="4000" b="1" dirty="0">
                <a:solidFill>
                  <a:schemeClr val="accent1">
                    <a:lumMod val="75000"/>
                  </a:schemeClr>
                </a:solidFill>
              </a:rPr>
              <a:t> </a:t>
            </a:r>
            <a:r>
              <a:rPr lang="tr-TR" sz="4000" b="1" dirty="0" smtClean="0">
                <a:solidFill>
                  <a:schemeClr val="accent1">
                    <a:lumMod val="75000"/>
                  </a:schemeClr>
                </a:solidFill>
              </a:rPr>
              <a:t>(</a:t>
            </a:r>
            <a:r>
              <a:rPr lang="en-US" sz="4000" dirty="0"/>
              <a:t>“</a:t>
            </a:r>
            <a:r>
              <a:rPr lang="tr-TR" sz="4000" b="1" dirty="0" smtClean="0">
                <a:solidFill>
                  <a:schemeClr val="accent1">
                    <a:lumMod val="75000"/>
                  </a:schemeClr>
                </a:solidFill>
              </a:rPr>
              <a:t>BEPS</a:t>
            </a:r>
            <a:r>
              <a:rPr lang="en-US" sz="4000" dirty="0" smtClean="0"/>
              <a:t>“</a:t>
            </a:r>
            <a:r>
              <a:rPr lang="tr-TR" sz="4000" dirty="0" smtClean="0"/>
              <a:t>)</a:t>
            </a:r>
            <a:endParaRPr lang="en-US" sz="4000" dirty="0">
              <a:solidFill>
                <a:schemeClr val="accent1">
                  <a:lumMod val="75000"/>
                </a:schemeClr>
              </a:solidFill>
            </a:endParaRPr>
          </a:p>
        </p:txBody>
      </p:sp>
    </p:spTree>
    <p:extLst>
      <p:ext uri="{BB962C8B-B14F-4D97-AF65-F5344CB8AC3E}">
        <p14:creationId xmlns:p14="http://schemas.microsoft.com/office/powerpoint/2010/main" val="3773553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00000"/>
              </a:lnSpc>
              <a:spcBef>
                <a:spcPts val="0"/>
              </a:spcBef>
              <a:spcAft>
                <a:spcPts val="0"/>
              </a:spcAft>
              <a:buNone/>
            </a:pPr>
            <a:r>
              <a:rPr lang="en-US" sz="1600" dirty="0" smtClean="0"/>
              <a:t>Although, some anti avoidance regulations exist in Turkish tax legislation, BEPS is a newly introduced topic in Turkey. These are as follows:</a:t>
            </a:r>
          </a:p>
          <a:p>
            <a:pPr marL="0" indent="0" algn="just">
              <a:lnSpc>
                <a:spcPct val="100000"/>
              </a:lnSpc>
              <a:spcBef>
                <a:spcPts val="0"/>
              </a:spcBef>
              <a:spcAft>
                <a:spcPts val="0"/>
              </a:spcAft>
              <a:buNone/>
            </a:pPr>
            <a:endParaRPr lang="en-US" sz="1600" dirty="0" smtClean="0"/>
          </a:p>
          <a:p>
            <a:pPr marL="0" indent="0" algn="just">
              <a:lnSpc>
                <a:spcPct val="100000"/>
              </a:lnSpc>
              <a:spcBef>
                <a:spcPts val="0"/>
              </a:spcBef>
              <a:spcAft>
                <a:spcPts val="0"/>
              </a:spcAft>
              <a:buNone/>
            </a:pPr>
            <a:endParaRPr lang="en-US" sz="1600" dirty="0" smtClean="0"/>
          </a:p>
          <a:p>
            <a:pPr marL="0" indent="0" algn="just">
              <a:lnSpc>
                <a:spcPct val="100000"/>
              </a:lnSpc>
              <a:spcBef>
                <a:spcPts val="0"/>
              </a:spcBef>
              <a:spcAft>
                <a:spcPts val="0"/>
              </a:spcAft>
              <a:buNone/>
            </a:pP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a:solidFill>
                  <a:schemeClr val="accent1">
                    <a:lumMod val="75000"/>
                  </a:schemeClr>
                </a:solidFill>
              </a:rPr>
              <a:t>Base </a:t>
            </a:r>
            <a:r>
              <a:rPr lang="en-US" sz="4000" b="1" dirty="0" smtClean="0">
                <a:solidFill>
                  <a:schemeClr val="accent1">
                    <a:lumMod val="75000"/>
                  </a:schemeClr>
                </a:solidFill>
              </a:rPr>
              <a:t>Erosion</a:t>
            </a:r>
            <a:r>
              <a:rPr lang="tr-TR" sz="4000" b="1" dirty="0" smtClean="0">
                <a:solidFill>
                  <a:schemeClr val="accent1">
                    <a:lumMod val="75000"/>
                  </a:schemeClr>
                </a:solidFill>
              </a:rPr>
              <a:t> </a:t>
            </a:r>
            <a:r>
              <a:rPr lang="en-US" sz="4000" b="1" dirty="0" smtClean="0">
                <a:solidFill>
                  <a:schemeClr val="accent1">
                    <a:lumMod val="75000"/>
                  </a:schemeClr>
                </a:solidFill>
              </a:rPr>
              <a:t>and </a:t>
            </a:r>
            <a:r>
              <a:rPr lang="en-US" sz="4000" b="1" dirty="0">
                <a:solidFill>
                  <a:schemeClr val="accent1">
                    <a:lumMod val="75000"/>
                  </a:schemeClr>
                </a:solidFill>
              </a:rPr>
              <a:t>Profit </a:t>
            </a:r>
            <a:r>
              <a:rPr lang="en-US" sz="4000" b="1" dirty="0" smtClean="0">
                <a:solidFill>
                  <a:schemeClr val="accent1">
                    <a:lumMod val="75000"/>
                  </a:schemeClr>
                </a:solidFill>
              </a:rPr>
              <a:t>Shifting</a:t>
            </a:r>
            <a:r>
              <a:rPr lang="tr-TR" sz="4000" b="1" dirty="0">
                <a:solidFill>
                  <a:schemeClr val="accent1">
                    <a:lumMod val="75000"/>
                  </a:schemeClr>
                </a:solidFill>
              </a:rPr>
              <a:t> </a:t>
            </a:r>
            <a:r>
              <a:rPr lang="tr-TR" sz="4000" b="1" dirty="0" smtClean="0">
                <a:solidFill>
                  <a:schemeClr val="accent1">
                    <a:lumMod val="75000"/>
                  </a:schemeClr>
                </a:solidFill>
              </a:rPr>
              <a:t>(</a:t>
            </a:r>
            <a:r>
              <a:rPr lang="en-US" sz="4000" dirty="0"/>
              <a:t>“</a:t>
            </a:r>
            <a:r>
              <a:rPr lang="tr-TR" sz="4000" b="1" dirty="0" smtClean="0">
                <a:solidFill>
                  <a:schemeClr val="accent1">
                    <a:lumMod val="75000"/>
                  </a:schemeClr>
                </a:solidFill>
              </a:rPr>
              <a:t>BEPS</a:t>
            </a:r>
            <a:r>
              <a:rPr lang="en-US" sz="4000" dirty="0" smtClean="0"/>
              <a:t>“</a:t>
            </a:r>
            <a:r>
              <a:rPr lang="tr-TR" sz="4000" dirty="0" smtClean="0"/>
              <a:t>)</a:t>
            </a:r>
            <a:endParaRPr lang="en-US" sz="4000" dirty="0">
              <a:solidFill>
                <a:schemeClr val="accent1">
                  <a:lumMod val="75000"/>
                </a:schemeClr>
              </a:solidFill>
            </a:endParaRPr>
          </a:p>
        </p:txBody>
      </p:sp>
      <p:graphicFrame>
        <p:nvGraphicFramePr>
          <p:cNvPr id="4" name="Diagram 3"/>
          <p:cNvGraphicFramePr/>
          <p:nvPr>
            <p:extLst>
              <p:ext uri="{D42A27DB-BD31-4B8C-83A1-F6EECF244321}">
                <p14:modId xmlns:p14="http://schemas.microsoft.com/office/powerpoint/2010/main" val="1114884918"/>
              </p:ext>
            </p:extLst>
          </p:nvPr>
        </p:nvGraphicFramePr>
        <p:xfrm>
          <a:off x="1335963" y="2483893"/>
          <a:ext cx="9104573" cy="35175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40428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00000"/>
              </a:lnSpc>
              <a:spcBef>
                <a:spcPts val="0"/>
              </a:spcBef>
              <a:spcAft>
                <a:spcPts val="0"/>
              </a:spcAft>
              <a:buNone/>
            </a:pPr>
            <a:r>
              <a:rPr lang="en-US" sz="1600" dirty="0" smtClean="0"/>
              <a:t>Withholding tax on dividend distribution has been regulated in Article 94 of ITC and Article 30 of CITC:</a:t>
            </a:r>
          </a:p>
          <a:p>
            <a:pPr marL="0" indent="0" algn="just">
              <a:lnSpc>
                <a:spcPct val="100000"/>
              </a:lnSpc>
              <a:spcBef>
                <a:spcPts val="0"/>
              </a:spcBef>
              <a:spcAft>
                <a:spcPts val="0"/>
              </a:spcAft>
              <a:buNone/>
            </a:pPr>
            <a:endParaRPr lang="en-US" sz="1600" dirty="0" smtClean="0"/>
          </a:p>
          <a:p>
            <a:pPr marL="538163" indent="0" algn="just">
              <a:lnSpc>
                <a:spcPct val="100000"/>
              </a:lnSpc>
              <a:spcBef>
                <a:spcPts val="0"/>
              </a:spcBef>
              <a:spcAft>
                <a:spcPts val="0"/>
              </a:spcAft>
              <a:buFont typeface="Wingdings" panose="05000000000000000000" pitchFamily="2" charset="2"/>
              <a:buChar char="q"/>
            </a:pPr>
            <a:r>
              <a:rPr lang="en-US" sz="1600" dirty="0" smtClean="0"/>
              <a:t>Dividends distributed by a Turkish resident company to another Turkish resident company are not subject to withholding tax, (Article 5/1-a of the CITC)</a:t>
            </a:r>
          </a:p>
          <a:p>
            <a:pPr marL="538163" indent="0" algn="just">
              <a:lnSpc>
                <a:spcPct val="100000"/>
              </a:lnSpc>
              <a:spcBef>
                <a:spcPts val="0"/>
              </a:spcBef>
              <a:spcAft>
                <a:spcPts val="0"/>
              </a:spcAft>
              <a:buFont typeface="Wingdings" panose="05000000000000000000" pitchFamily="2" charset="2"/>
              <a:buChar char="q"/>
            </a:pPr>
            <a:r>
              <a:rPr lang="en-US" sz="1600" dirty="0" smtClean="0"/>
              <a:t>Dividends distributed by a Turkish resident company to a non-resident company or a non-resident real person are subject to 15% withholding tax, (may be reduced by DTT), </a:t>
            </a:r>
          </a:p>
          <a:p>
            <a:pPr marL="538163" indent="0" algn="just">
              <a:lnSpc>
                <a:spcPct val="100000"/>
              </a:lnSpc>
              <a:spcBef>
                <a:spcPts val="0"/>
              </a:spcBef>
              <a:spcAft>
                <a:spcPts val="0"/>
              </a:spcAft>
              <a:buFont typeface="Wingdings" panose="05000000000000000000" pitchFamily="2" charset="2"/>
              <a:buChar char="q"/>
            </a:pPr>
            <a:r>
              <a:rPr lang="en-US" sz="1600" dirty="0" smtClean="0"/>
              <a:t>Dividends distributed by a Turkish company to Turkish resident real persons are subject to 15% withholding tax.</a:t>
            </a:r>
          </a:p>
          <a:p>
            <a:pPr marL="0" indent="0" algn="just">
              <a:lnSpc>
                <a:spcPct val="100000"/>
              </a:lnSpc>
              <a:spcBef>
                <a:spcPts val="0"/>
              </a:spcBef>
              <a:spcAft>
                <a:spcPts val="0"/>
              </a:spcAft>
              <a:buNone/>
            </a:pPr>
            <a:endParaRPr lang="en-US" sz="1600" dirty="0" smtClean="0"/>
          </a:p>
          <a:p>
            <a:pPr marL="0" indent="0" algn="just">
              <a:lnSpc>
                <a:spcPct val="100000"/>
              </a:lnSpc>
              <a:spcBef>
                <a:spcPts val="0"/>
              </a:spcBef>
              <a:spcAft>
                <a:spcPts val="0"/>
              </a:spcAft>
              <a:buNone/>
            </a:pPr>
            <a:r>
              <a:rPr lang="en-US" sz="1600" dirty="0" smtClean="0"/>
              <a:t>At this point, it should be noted that if there is a DTT between Turkey and the country where the beneficiary of the dividend is resident, the provisions of DTT shall be taken into consideration in terms of the tax burden over dividends and the reduced rate of withholding tax shall be applied instead of the local withholding tax rate of 15%.</a:t>
            </a:r>
          </a:p>
          <a:p>
            <a:pPr marL="0" indent="0" algn="just">
              <a:lnSpc>
                <a:spcPct val="100000"/>
              </a:lnSpc>
              <a:spcBef>
                <a:spcPts val="0"/>
              </a:spcBef>
              <a:spcAft>
                <a:spcPts val="0"/>
              </a:spcAft>
              <a:buNone/>
            </a:pP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Dividend Distribution</a:t>
            </a:r>
            <a:endParaRPr lang="en-US" sz="4000" dirty="0">
              <a:solidFill>
                <a:schemeClr val="accent1">
                  <a:lumMod val="75000"/>
                </a:schemeClr>
              </a:solidFill>
            </a:endParaRPr>
          </a:p>
        </p:txBody>
      </p:sp>
    </p:spTree>
    <p:extLst>
      <p:ext uri="{BB962C8B-B14F-4D97-AF65-F5344CB8AC3E}">
        <p14:creationId xmlns:p14="http://schemas.microsoft.com/office/powerpoint/2010/main" val="8913168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00000"/>
              </a:lnSpc>
              <a:spcBef>
                <a:spcPts val="0"/>
              </a:spcBef>
              <a:spcAft>
                <a:spcPts val="0"/>
              </a:spcAft>
              <a:buNone/>
            </a:pPr>
            <a:r>
              <a:rPr lang="en-US" sz="1600" u="sng" dirty="0" smtClean="0"/>
              <a:t>Dividend </a:t>
            </a:r>
            <a:r>
              <a:rPr lang="en-US" sz="1600" u="sng" dirty="0"/>
              <a:t>income derived from foreign (non-resident) participations</a:t>
            </a:r>
            <a:r>
              <a:rPr lang="en-US" sz="1600" u="sng" dirty="0" smtClean="0"/>
              <a:t>.</a:t>
            </a:r>
            <a:endParaRPr lang="tr-TR" sz="1600" u="sng" dirty="0" smtClean="0"/>
          </a:p>
          <a:p>
            <a:pPr marL="0" indent="0" algn="just">
              <a:lnSpc>
                <a:spcPct val="100000"/>
              </a:lnSpc>
              <a:spcBef>
                <a:spcPts val="0"/>
              </a:spcBef>
              <a:spcAft>
                <a:spcPts val="0"/>
              </a:spcAft>
              <a:buNone/>
            </a:pPr>
            <a:endParaRPr lang="en-US" sz="1600" dirty="0"/>
          </a:p>
          <a:p>
            <a:pPr marL="0" indent="0" algn="just">
              <a:lnSpc>
                <a:spcPct val="100000"/>
              </a:lnSpc>
              <a:spcBef>
                <a:spcPts val="0"/>
              </a:spcBef>
              <a:spcAft>
                <a:spcPts val="0"/>
              </a:spcAft>
              <a:buNone/>
            </a:pPr>
            <a:r>
              <a:rPr lang="en-US" sz="1600" dirty="0"/>
              <a:t>Turkish tax legislation also provides participation exemption for </a:t>
            </a:r>
            <a:r>
              <a:rPr lang="en-US" sz="1600" dirty="0" smtClean="0"/>
              <a:t>dividends</a:t>
            </a:r>
            <a:r>
              <a:rPr lang="tr-TR" sz="1600" dirty="0" smtClean="0"/>
              <a:t> </a:t>
            </a:r>
            <a:r>
              <a:rPr lang="en-US" sz="1600" dirty="0" smtClean="0"/>
              <a:t>derived </a:t>
            </a:r>
            <a:r>
              <a:rPr lang="en-US" sz="1600" dirty="0"/>
              <a:t>by Turkish companies from foreign participations. Dividends </a:t>
            </a:r>
            <a:r>
              <a:rPr lang="en-US" sz="1600" dirty="0" smtClean="0"/>
              <a:t>qualifying</a:t>
            </a:r>
            <a:r>
              <a:rPr lang="tr-TR" sz="1600" dirty="0" smtClean="0"/>
              <a:t> </a:t>
            </a:r>
            <a:r>
              <a:rPr lang="en-US" sz="1600" dirty="0" smtClean="0"/>
              <a:t>for </a:t>
            </a:r>
            <a:r>
              <a:rPr lang="en-US" sz="1600" dirty="0"/>
              <a:t>the participation exemption are fully exempt from corporate tax</a:t>
            </a:r>
            <a:r>
              <a:rPr lang="en-US" sz="1600" dirty="0" smtClean="0"/>
              <a:t>.</a:t>
            </a:r>
            <a:r>
              <a:rPr lang="tr-TR" sz="1600" dirty="0" smtClean="0"/>
              <a:t>  </a:t>
            </a:r>
            <a:r>
              <a:rPr lang="en-US" sz="1600" dirty="0" smtClean="0"/>
              <a:t>To </a:t>
            </a:r>
            <a:r>
              <a:rPr lang="en-US" sz="1600" dirty="0"/>
              <a:t>qualify for the participation exemption for dividends derived from </a:t>
            </a:r>
            <a:r>
              <a:rPr lang="en-US" sz="1600" dirty="0" smtClean="0"/>
              <a:t>foreign</a:t>
            </a:r>
            <a:r>
              <a:rPr lang="tr-TR" sz="1600" dirty="0" smtClean="0"/>
              <a:t> </a:t>
            </a:r>
            <a:r>
              <a:rPr lang="en-US" sz="1600" dirty="0" smtClean="0"/>
              <a:t>participations</a:t>
            </a:r>
            <a:r>
              <a:rPr lang="en-US" sz="1600" dirty="0"/>
              <a:t>, all of the following conditions must be satisfied</a:t>
            </a:r>
            <a:r>
              <a:rPr lang="en-US" sz="1600" dirty="0" smtClean="0"/>
              <a:t>:</a:t>
            </a:r>
            <a:endParaRPr lang="tr-TR" sz="1600" dirty="0" smtClean="0"/>
          </a:p>
          <a:p>
            <a:pPr marL="0" indent="0" algn="just">
              <a:lnSpc>
                <a:spcPct val="100000"/>
              </a:lnSpc>
              <a:spcBef>
                <a:spcPts val="0"/>
              </a:spcBef>
              <a:spcAft>
                <a:spcPts val="0"/>
              </a:spcAft>
              <a:buNone/>
            </a:pPr>
            <a:endParaRPr lang="en-US" sz="1600" dirty="0"/>
          </a:p>
          <a:p>
            <a:pPr marL="538163" indent="0" algn="just">
              <a:lnSpc>
                <a:spcPct val="100000"/>
              </a:lnSpc>
              <a:spcBef>
                <a:spcPts val="0"/>
              </a:spcBef>
              <a:spcAft>
                <a:spcPts val="0"/>
              </a:spcAft>
              <a:buFont typeface="Wingdings" panose="05000000000000000000" pitchFamily="2" charset="2"/>
              <a:buChar char="q"/>
            </a:pPr>
            <a:r>
              <a:rPr lang="en-US" sz="1600" dirty="0"/>
              <a:t>Turkish company must have owned at least 10% of the shares of the </a:t>
            </a:r>
            <a:r>
              <a:rPr lang="en-US" sz="1600" dirty="0" smtClean="0"/>
              <a:t>foreign </a:t>
            </a:r>
            <a:r>
              <a:rPr lang="en-US" sz="1600" dirty="0"/>
              <a:t>company for an uninterrupted period of at least one year as </a:t>
            </a:r>
            <a:r>
              <a:rPr lang="en-US" sz="1600" dirty="0" smtClean="0"/>
              <a:t>of</a:t>
            </a:r>
            <a:r>
              <a:rPr lang="tr-TR" sz="1600" dirty="0" smtClean="0"/>
              <a:t> </a:t>
            </a:r>
            <a:r>
              <a:rPr lang="en-US" sz="1600" dirty="0" smtClean="0"/>
              <a:t>the </a:t>
            </a:r>
            <a:r>
              <a:rPr lang="en-US" sz="1600" dirty="0"/>
              <a:t>date of receiving the dividend;</a:t>
            </a:r>
          </a:p>
          <a:p>
            <a:pPr marL="538163" indent="0" algn="just">
              <a:lnSpc>
                <a:spcPct val="100000"/>
              </a:lnSpc>
              <a:spcBef>
                <a:spcPts val="0"/>
              </a:spcBef>
              <a:spcAft>
                <a:spcPts val="0"/>
              </a:spcAft>
              <a:buFont typeface="Wingdings" panose="05000000000000000000" pitchFamily="2" charset="2"/>
              <a:buChar char="q"/>
            </a:pPr>
            <a:r>
              <a:rPr lang="en-US" sz="1600" dirty="0"/>
              <a:t>The foreign company must be in the nature of a limited or joint </a:t>
            </a:r>
            <a:r>
              <a:rPr lang="en-US" sz="1600" dirty="0" smtClean="0"/>
              <a:t>stock</a:t>
            </a:r>
            <a:r>
              <a:rPr lang="tr-TR" sz="1600" dirty="0" smtClean="0"/>
              <a:t> </a:t>
            </a:r>
            <a:r>
              <a:rPr lang="en-US" sz="1600" dirty="0" smtClean="0"/>
              <a:t>company</a:t>
            </a:r>
            <a:r>
              <a:rPr lang="en-US" sz="1600" dirty="0"/>
              <a:t>; and</a:t>
            </a:r>
          </a:p>
          <a:p>
            <a:pPr marL="538163" indent="0" algn="just">
              <a:lnSpc>
                <a:spcPct val="100000"/>
              </a:lnSpc>
              <a:spcBef>
                <a:spcPts val="0"/>
              </a:spcBef>
              <a:spcAft>
                <a:spcPts val="0"/>
              </a:spcAft>
              <a:buFont typeface="Wingdings" panose="05000000000000000000" pitchFamily="2" charset="2"/>
              <a:buChar char="q"/>
            </a:pPr>
            <a:r>
              <a:rPr lang="en-US" sz="1600" dirty="0"/>
              <a:t>The foreign company must be subject to corporate tax at an effective </a:t>
            </a:r>
            <a:r>
              <a:rPr lang="en-US" sz="1600" dirty="0" smtClean="0"/>
              <a:t>rate </a:t>
            </a:r>
            <a:r>
              <a:rPr lang="en-US" sz="1600" dirty="0"/>
              <a:t>of at least 15% (for corporations whose principal activities is </a:t>
            </a:r>
            <a:r>
              <a:rPr lang="en-US" sz="1600" dirty="0" smtClean="0"/>
              <a:t>the</a:t>
            </a:r>
            <a:r>
              <a:rPr lang="tr-TR" sz="1600" dirty="0" smtClean="0"/>
              <a:t> </a:t>
            </a:r>
            <a:r>
              <a:rPr lang="en-US" sz="1600" dirty="0" smtClean="0"/>
              <a:t>procurement </a:t>
            </a:r>
            <a:r>
              <a:rPr lang="en-US" sz="1600" dirty="0"/>
              <a:t>of finance and insurance, the rate must be at least the </a:t>
            </a:r>
            <a:r>
              <a:rPr lang="en-US" sz="1600" dirty="0" smtClean="0"/>
              <a:t>rate</a:t>
            </a:r>
            <a:r>
              <a:rPr lang="tr-TR" sz="1600" dirty="0" smtClean="0"/>
              <a:t> </a:t>
            </a:r>
            <a:r>
              <a:rPr lang="en-US" sz="1600" dirty="0" smtClean="0"/>
              <a:t>of </a:t>
            </a:r>
            <a:r>
              <a:rPr lang="en-US" sz="1600" dirty="0"/>
              <a:t>corporation tax in Turkey, which is 20%).</a:t>
            </a:r>
          </a:p>
          <a:p>
            <a:pPr marL="538163" indent="0" algn="just">
              <a:lnSpc>
                <a:spcPct val="100000"/>
              </a:lnSpc>
              <a:spcBef>
                <a:spcPts val="0"/>
              </a:spcBef>
              <a:spcAft>
                <a:spcPts val="0"/>
              </a:spcAft>
              <a:buFont typeface="Wingdings" panose="05000000000000000000" pitchFamily="2" charset="2"/>
              <a:buChar char="q"/>
            </a:pPr>
            <a:r>
              <a:rPr lang="en-US" sz="1600" dirty="0"/>
              <a:t>Participation income must be transferred to Turkey by the due date of </a:t>
            </a:r>
            <a:r>
              <a:rPr lang="en-US" sz="1600" dirty="0" smtClean="0"/>
              <a:t>filing </a:t>
            </a:r>
            <a:r>
              <a:rPr lang="en-US" sz="1600" dirty="0"/>
              <a:t>of the annual corporate tax return</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Dividend Distribution</a:t>
            </a:r>
            <a:endParaRPr lang="en-US" sz="4000" dirty="0">
              <a:solidFill>
                <a:schemeClr val="accent1">
                  <a:lumMod val="75000"/>
                </a:schemeClr>
              </a:solidFill>
            </a:endParaRPr>
          </a:p>
        </p:txBody>
      </p:sp>
    </p:spTree>
    <p:extLst>
      <p:ext uri="{BB962C8B-B14F-4D97-AF65-F5344CB8AC3E}">
        <p14:creationId xmlns:p14="http://schemas.microsoft.com/office/powerpoint/2010/main" val="3906761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00000"/>
              </a:lnSpc>
              <a:spcBef>
                <a:spcPts val="0"/>
              </a:spcBef>
              <a:spcAft>
                <a:spcPts val="0"/>
              </a:spcAft>
              <a:buNone/>
            </a:pPr>
            <a:r>
              <a:rPr lang="en-US" sz="1600" u="sng" dirty="0" smtClean="0"/>
              <a:t>Turkish </a:t>
            </a:r>
            <a:r>
              <a:rPr lang="en-US" sz="1600" u="sng" dirty="0"/>
              <a:t>international holding companies </a:t>
            </a:r>
          </a:p>
          <a:p>
            <a:pPr marL="0" indent="0" algn="just">
              <a:lnSpc>
                <a:spcPct val="100000"/>
              </a:lnSpc>
              <a:spcBef>
                <a:spcPts val="0"/>
              </a:spcBef>
              <a:spcAft>
                <a:spcPts val="0"/>
              </a:spcAft>
              <a:buNone/>
            </a:pPr>
            <a:endParaRPr lang="tr-TR" sz="1600" dirty="0" smtClean="0"/>
          </a:p>
          <a:p>
            <a:pPr marL="0" indent="0" algn="just">
              <a:lnSpc>
                <a:spcPct val="100000"/>
              </a:lnSpc>
              <a:spcBef>
                <a:spcPts val="0"/>
              </a:spcBef>
              <a:spcAft>
                <a:spcPts val="0"/>
              </a:spcAft>
              <a:buNone/>
            </a:pPr>
            <a:r>
              <a:rPr lang="en-US" sz="1600" dirty="0"/>
              <a:t>Turkish international holding companies may benefit from the participation exemption with respect to dividends derived from foreign participations if they satisfy the conditions applicable to other </a:t>
            </a:r>
            <a:r>
              <a:rPr lang="en-US" sz="1600" dirty="0" smtClean="0"/>
              <a:t>entities. </a:t>
            </a:r>
            <a:endParaRPr lang="tr-TR" sz="1600" dirty="0" smtClean="0"/>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r>
              <a:rPr lang="en-US" sz="1600" dirty="0" smtClean="0"/>
              <a:t>In </a:t>
            </a:r>
            <a:r>
              <a:rPr lang="en-US" sz="1600" dirty="0"/>
              <a:t>order to qualify for this exemption, </a:t>
            </a:r>
            <a:r>
              <a:rPr lang="en-US" sz="1600" dirty="0" smtClean="0"/>
              <a:t>the </a:t>
            </a:r>
            <a:r>
              <a:rPr lang="en-US" sz="1600" dirty="0"/>
              <a:t>foreign participations of the holding company with a minimum 10% capital participation to foreign limited or joint stock companies, must constitute at least 75% of the non-cash assets of the international holding company at least uninterrupted 1 year period as the date of which the capital gains derived and the capital gains must be derived from the participation shares that held for at least two years.</a:t>
            </a:r>
            <a:endParaRPr lang="tr-TR" sz="1600" dirty="0" smtClean="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Dividend Distribution</a:t>
            </a:r>
            <a:endParaRPr lang="en-US" sz="4000" dirty="0">
              <a:solidFill>
                <a:schemeClr val="accent1">
                  <a:lumMod val="75000"/>
                </a:schemeClr>
              </a:solidFill>
            </a:endParaRPr>
          </a:p>
        </p:txBody>
      </p:sp>
    </p:spTree>
    <p:extLst>
      <p:ext uri="{BB962C8B-B14F-4D97-AF65-F5344CB8AC3E}">
        <p14:creationId xmlns:p14="http://schemas.microsoft.com/office/powerpoint/2010/main" val="34107930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00000"/>
              </a:lnSpc>
              <a:spcBef>
                <a:spcPts val="0"/>
              </a:spcBef>
              <a:spcAft>
                <a:spcPts val="0"/>
              </a:spcAft>
              <a:buNone/>
            </a:pPr>
            <a:r>
              <a:rPr lang="en-US" sz="1600" b="1" u="sng" dirty="0" smtClean="0"/>
              <a:t>Taxation </a:t>
            </a:r>
            <a:r>
              <a:rPr lang="en-US" sz="1600" b="1" u="sng" dirty="0"/>
              <a:t>of Share Transfer in Terms of Resident </a:t>
            </a:r>
            <a:r>
              <a:rPr lang="en-US" sz="1600" b="1" u="sng" dirty="0" smtClean="0"/>
              <a:t>Companies</a:t>
            </a:r>
            <a:endParaRPr lang="tr-TR" sz="1600" b="1" u="sng" dirty="0" smtClean="0"/>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r>
              <a:rPr lang="en-US" sz="1600" dirty="0" smtClean="0"/>
              <a:t>Article 5/1-e of C</a:t>
            </a:r>
            <a:r>
              <a:rPr lang="tr-TR" sz="1600" dirty="0" smtClean="0"/>
              <a:t>I</a:t>
            </a:r>
            <a:r>
              <a:rPr lang="en-US" sz="1600" dirty="0" smtClean="0"/>
              <a:t>T</a:t>
            </a:r>
            <a:r>
              <a:rPr lang="tr-TR" sz="1600" dirty="0" smtClean="0"/>
              <a:t>C</a:t>
            </a:r>
            <a:r>
              <a:rPr lang="en-US" sz="1600" dirty="0" smtClean="0"/>
              <a:t>, titled as “Exemptions”, prescribes partial exemption to the sales gains arising from the disposal of the shares retained for at least two years, under certain conditions.</a:t>
            </a:r>
            <a:r>
              <a:rPr lang="tr-TR" sz="1600" dirty="0" smtClean="0"/>
              <a:t> </a:t>
            </a:r>
            <a:r>
              <a:rPr lang="en-US" sz="1600" dirty="0"/>
              <a:t>In accordance to Article 5/1-(e) of the CITL, conditions are as follows</a:t>
            </a:r>
            <a:r>
              <a:rPr lang="en-US" sz="1600" dirty="0" smtClean="0"/>
              <a:t>;</a:t>
            </a:r>
            <a:endParaRPr lang="tr-TR" sz="1600" dirty="0" smtClean="0"/>
          </a:p>
          <a:p>
            <a:pPr marL="0" indent="0" algn="just">
              <a:lnSpc>
                <a:spcPct val="100000"/>
              </a:lnSpc>
              <a:spcBef>
                <a:spcPts val="0"/>
              </a:spcBef>
              <a:spcAft>
                <a:spcPts val="0"/>
              </a:spcAft>
              <a:buNone/>
            </a:pPr>
            <a:endParaRPr lang="en-US" sz="1600" dirty="0"/>
          </a:p>
          <a:p>
            <a:pPr marL="538163" indent="0" algn="just">
              <a:lnSpc>
                <a:spcPct val="100000"/>
              </a:lnSpc>
              <a:spcBef>
                <a:spcPts val="0"/>
              </a:spcBef>
              <a:spcAft>
                <a:spcPts val="0"/>
              </a:spcAft>
              <a:buFont typeface="Wingdings" panose="05000000000000000000" pitchFamily="2" charset="2"/>
              <a:buChar char="q"/>
            </a:pPr>
            <a:r>
              <a:rPr lang="en-US" sz="1600" dirty="0" smtClean="0"/>
              <a:t>75 </a:t>
            </a:r>
            <a:r>
              <a:rPr lang="en-US" sz="1600" dirty="0"/>
              <a:t>% of gained earning should be kept in a special account under liabilities in balance sheet during five years,</a:t>
            </a:r>
          </a:p>
          <a:p>
            <a:pPr marL="538163" indent="0" algn="just">
              <a:lnSpc>
                <a:spcPct val="100000"/>
              </a:lnSpc>
              <a:spcBef>
                <a:spcPts val="0"/>
              </a:spcBef>
              <a:spcAft>
                <a:spcPts val="0"/>
              </a:spcAft>
              <a:buFont typeface="Wingdings" panose="05000000000000000000" pitchFamily="2" charset="2"/>
              <a:buChar char="q"/>
            </a:pPr>
            <a:r>
              <a:rPr lang="en-US" sz="1600" dirty="0" smtClean="0"/>
              <a:t>The </a:t>
            </a:r>
            <a:r>
              <a:rPr lang="en-US" sz="1600" dirty="0"/>
              <a:t>sale price should be collected until the end of the second fiscal year following the year in which sales transaction has been performed. </a:t>
            </a:r>
          </a:p>
          <a:p>
            <a:pPr marL="538163" indent="0" algn="just">
              <a:lnSpc>
                <a:spcPct val="100000"/>
              </a:lnSpc>
              <a:spcBef>
                <a:spcPts val="0"/>
              </a:spcBef>
              <a:spcAft>
                <a:spcPts val="0"/>
              </a:spcAft>
              <a:buFont typeface="Wingdings" panose="05000000000000000000" pitchFamily="2" charset="2"/>
              <a:buChar char="q"/>
            </a:pPr>
            <a:r>
              <a:rPr lang="en-US" sz="1600" dirty="0" smtClean="0"/>
              <a:t>The </a:t>
            </a:r>
            <a:r>
              <a:rPr lang="en-US" sz="1600" dirty="0"/>
              <a:t>said amount should not be transferred to another account for five years except for capital increase purpose etc. </a:t>
            </a:r>
          </a:p>
          <a:p>
            <a:pPr marL="0" indent="0" algn="just">
              <a:lnSpc>
                <a:spcPct val="100000"/>
              </a:lnSpc>
              <a:spcBef>
                <a:spcPts val="0"/>
              </a:spcBef>
              <a:spcAft>
                <a:spcPts val="0"/>
              </a:spcAft>
              <a:buNone/>
            </a:pPr>
            <a:endParaRPr lang="tr-TR" sz="1600" dirty="0" smtClean="0"/>
          </a:p>
          <a:p>
            <a:pPr marL="0" indent="0" algn="just">
              <a:lnSpc>
                <a:spcPct val="100000"/>
              </a:lnSpc>
              <a:spcBef>
                <a:spcPts val="0"/>
              </a:spcBef>
              <a:spcAft>
                <a:spcPts val="0"/>
              </a:spcAft>
              <a:buNone/>
            </a:pPr>
            <a:r>
              <a:rPr lang="en-US" sz="1600" dirty="0" smtClean="0"/>
              <a:t>If </a:t>
            </a:r>
            <a:r>
              <a:rPr lang="en-US" sz="1600" dirty="0"/>
              <a:t>these conditions are fulfilled, the gains arising from the share transfer may benefit from corporate tax exemption and the gains in question would be subject to 5% corporate tax instead of 20%. </a:t>
            </a:r>
          </a:p>
          <a:p>
            <a:pPr marL="0" indent="0" algn="just">
              <a:lnSpc>
                <a:spcPct val="100000"/>
              </a:lnSpc>
              <a:spcBef>
                <a:spcPts val="0"/>
              </a:spcBef>
              <a:spcAft>
                <a:spcPts val="0"/>
              </a:spcAft>
              <a:buNone/>
            </a:pP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Share Transfer</a:t>
            </a:r>
            <a:endParaRPr lang="en-US" sz="4000" dirty="0">
              <a:solidFill>
                <a:schemeClr val="accent1">
                  <a:lumMod val="75000"/>
                </a:schemeClr>
              </a:solidFill>
            </a:endParaRPr>
          </a:p>
        </p:txBody>
      </p:sp>
    </p:spTree>
    <p:extLst>
      <p:ext uri="{BB962C8B-B14F-4D97-AF65-F5344CB8AC3E}">
        <p14:creationId xmlns:p14="http://schemas.microsoft.com/office/powerpoint/2010/main" val="19364911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lvl="0" indent="0" algn="just">
              <a:lnSpc>
                <a:spcPct val="100000"/>
              </a:lnSpc>
              <a:spcBef>
                <a:spcPts val="0"/>
              </a:spcBef>
              <a:spcAft>
                <a:spcPts val="0"/>
              </a:spcAft>
              <a:buNone/>
            </a:pPr>
            <a:r>
              <a:rPr lang="en-GB" sz="1600" b="1" u="sng" dirty="0"/>
              <a:t>Taxation of Share Transfer in Terms of Non-resident  Companies;</a:t>
            </a:r>
            <a:endParaRPr lang="tr-TR" sz="1600" b="1" u="sng" dirty="0"/>
          </a:p>
          <a:p>
            <a:pPr marL="0" indent="0" algn="just">
              <a:lnSpc>
                <a:spcPct val="100000"/>
              </a:lnSpc>
              <a:spcBef>
                <a:spcPts val="0"/>
              </a:spcBef>
              <a:spcAft>
                <a:spcPts val="0"/>
              </a:spcAft>
              <a:buNone/>
            </a:pPr>
            <a:r>
              <a:rPr lang="en-GB" sz="1600" dirty="0"/>
              <a:t> </a:t>
            </a:r>
            <a:endParaRPr lang="tr-TR" sz="1600" dirty="0"/>
          </a:p>
          <a:p>
            <a:pPr marL="0" indent="0" algn="just">
              <a:lnSpc>
                <a:spcPct val="100000"/>
              </a:lnSpc>
              <a:spcBef>
                <a:spcPts val="0"/>
              </a:spcBef>
              <a:spcAft>
                <a:spcPts val="0"/>
              </a:spcAft>
              <a:buNone/>
            </a:pPr>
            <a:r>
              <a:rPr lang="en-GB" sz="1600" dirty="0"/>
              <a:t>Non-resident corporations would be taxable in Turkey only if their income </a:t>
            </a:r>
            <a:r>
              <a:rPr lang="en-GB" sz="1600" dirty="0" smtClean="0"/>
              <a:t>is </a:t>
            </a:r>
            <a:r>
              <a:rPr lang="en-GB" sz="1600" dirty="0"/>
              <a:t>derived in Turkey. </a:t>
            </a:r>
            <a:r>
              <a:rPr lang="en-GB" sz="1600" dirty="0"/>
              <a:t>Capital gains to be accepted as derived in Turkey (and therefore to be subject to taxation in Turkey), the transaction which gives rise to the mentioned income should have been performed in Turkey or should be “assessed” in Turkey. </a:t>
            </a:r>
            <a:r>
              <a:rPr lang="en-GB" sz="1600" dirty="0"/>
              <a:t>The term of “being assessed” has been explained as making of the payment in Turkey or if the payment has been made outside of Turkey, transferring of the payment to the accounts of the payer in Turkey (or the party which payment has been made on behalf of) or setting aside from the profit of the payer</a:t>
            </a:r>
            <a:r>
              <a:rPr lang="en-GB" sz="1600" dirty="0" smtClean="0"/>
              <a:t>.</a:t>
            </a:r>
            <a:endParaRPr lang="tr-TR" sz="1600" dirty="0" smtClean="0"/>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r>
              <a:rPr lang="en-GB" sz="1600" dirty="0"/>
              <a:t>In line with these provisions, in order to regard a capital gain arising from sale of shares of a Turkish resident company by a non-resident corporation as derived in Turkey; the buyer or the seller should be located in Turkey or the sale (transaction) should have been realized in Turkey by some other measures, such as concluding the sales agreement in Turkey</a:t>
            </a:r>
            <a:r>
              <a:rPr lang="en-GB" sz="1600" dirty="0" smtClean="0"/>
              <a:t>.</a:t>
            </a: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Share Transfer</a:t>
            </a:r>
            <a:endParaRPr lang="en-US" sz="4000" dirty="0">
              <a:solidFill>
                <a:schemeClr val="accent1">
                  <a:lumMod val="75000"/>
                </a:schemeClr>
              </a:solidFill>
            </a:endParaRPr>
          </a:p>
        </p:txBody>
      </p:sp>
    </p:spTree>
    <p:extLst>
      <p:ext uri="{BB962C8B-B14F-4D97-AF65-F5344CB8AC3E}">
        <p14:creationId xmlns:p14="http://schemas.microsoft.com/office/powerpoint/2010/main" val="35212685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00000"/>
              </a:lnSpc>
              <a:spcBef>
                <a:spcPts val="0"/>
              </a:spcBef>
              <a:spcAft>
                <a:spcPts val="0"/>
              </a:spcAft>
              <a:buNone/>
            </a:pPr>
            <a:r>
              <a:rPr lang="en-GB" sz="1600" dirty="0" smtClean="0"/>
              <a:t>As </a:t>
            </a:r>
            <a:r>
              <a:rPr lang="en-GB" sz="1600" dirty="0"/>
              <a:t>a conclusion, under the domestic tax legislation, if shares of a joint-stock company resident in Turkey (in this memorandum it is assumed that the Turkish company is a joint stock company) are transferred between two non-resident corporations and the sale is executed outside of Turkey, any capital gains to arise from such a transaction would not be subject to taxation in Turkey</a:t>
            </a:r>
            <a:r>
              <a:rPr lang="en-GB" sz="1600" dirty="0" smtClean="0"/>
              <a:t>.</a:t>
            </a:r>
            <a:endParaRPr lang="tr-TR" sz="1600" dirty="0" smtClean="0"/>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r>
              <a:rPr lang="en-GB" sz="1600" dirty="0"/>
              <a:t>To this extent, in case a non-resident company will transfer the shares of a resident company to a Turkish resident in Turkey, it would be accepted that the transaction is concluded in Turkey and thus the capital gains to be derived from this share transfer will be deemed to have been derived in Turkey. </a:t>
            </a:r>
            <a:endParaRPr lang="tr-TR" sz="1600" dirty="0"/>
          </a:p>
          <a:p>
            <a:pPr marL="0" indent="0" algn="just">
              <a:lnSpc>
                <a:spcPct val="100000"/>
              </a:lnSpc>
              <a:spcBef>
                <a:spcPts val="0"/>
              </a:spcBef>
              <a:spcAft>
                <a:spcPts val="0"/>
              </a:spcAft>
              <a:buNone/>
            </a:pPr>
            <a:endParaRPr lang="tr-TR" sz="1600" dirty="0" smtClean="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Share Transfer</a:t>
            </a:r>
            <a:endParaRPr lang="en-US" sz="4000" dirty="0">
              <a:solidFill>
                <a:schemeClr val="accent1">
                  <a:lumMod val="75000"/>
                </a:schemeClr>
              </a:solidFill>
            </a:endParaRPr>
          </a:p>
        </p:txBody>
      </p:sp>
    </p:spTree>
    <p:extLst>
      <p:ext uri="{BB962C8B-B14F-4D97-AF65-F5344CB8AC3E}">
        <p14:creationId xmlns:p14="http://schemas.microsoft.com/office/powerpoint/2010/main" val="20152585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00000"/>
              </a:lnSpc>
              <a:spcBef>
                <a:spcPts val="0"/>
              </a:spcBef>
              <a:spcAft>
                <a:spcPts val="0"/>
              </a:spcAft>
              <a:buNone/>
            </a:pPr>
            <a:r>
              <a:rPr lang="en-US" sz="1600" b="1" u="sng" dirty="0"/>
              <a:t>In Terms of Value Added </a:t>
            </a:r>
            <a:r>
              <a:rPr lang="en-US" sz="1600" b="1" u="sng" dirty="0" smtClean="0"/>
              <a:t>Tax</a:t>
            </a:r>
            <a:endParaRPr lang="tr-TR" sz="1600" b="1" u="sng" dirty="0" smtClean="0"/>
          </a:p>
          <a:p>
            <a:pPr marL="0" indent="0" algn="just">
              <a:lnSpc>
                <a:spcPct val="100000"/>
              </a:lnSpc>
              <a:spcBef>
                <a:spcPts val="0"/>
              </a:spcBef>
              <a:spcAft>
                <a:spcPts val="0"/>
              </a:spcAft>
              <a:buNone/>
            </a:pPr>
            <a:endParaRPr lang="en-US" sz="1600" b="1" u="sng" dirty="0"/>
          </a:p>
          <a:p>
            <a:pPr marL="0" indent="0" algn="just">
              <a:lnSpc>
                <a:spcPct val="100000"/>
              </a:lnSpc>
              <a:spcBef>
                <a:spcPts val="0"/>
              </a:spcBef>
              <a:spcAft>
                <a:spcPts val="0"/>
              </a:spcAft>
              <a:buNone/>
            </a:pPr>
            <a:r>
              <a:rPr lang="en-US" sz="1600" dirty="0"/>
              <a:t>According to Article 17/4-g of the Value Added Tax Law (“VAT”) No. 3065, transfer of share certificates is exempted from VAT. In line with the referred provision, transfer of such share certificates is exempt from VAT, if share certificates are printed for the shares of joint stock companies</a:t>
            </a:r>
            <a:r>
              <a:rPr lang="en-US" sz="1600" dirty="0" smtClean="0"/>
              <a:t>.</a:t>
            </a:r>
            <a:endParaRPr lang="tr-TR" sz="1600" dirty="0" smtClean="0"/>
          </a:p>
          <a:p>
            <a:pPr marL="0" indent="0" algn="just">
              <a:lnSpc>
                <a:spcPct val="100000"/>
              </a:lnSpc>
              <a:spcBef>
                <a:spcPts val="0"/>
              </a:spcBef>
              <a:spcAft>
                <a:spcPts val="0"/>
              </a:spcAft>
              <a:buNone/>
            </a:pPr>
            <a:endParaRPr lang="en-US" sz="1600" dirty="0"/>
          </a:p>
          <a:p>
            <a:pPr marL="0" indent="0" algn="just">
              <a:lnSpc>
                <a:spcPct val="100000"/>
              </a:lnSpc>
              <a:spcBef>
                <a:spcPts val="0"/>
              </a:spcBef>
              <a:spcAft>
                <a:spcPts val="0"/>
              </a:spcAft>
              <a:buNone/>
            </a:pPr>
            <a:r>
              <a:rPr lang="en-US" sz="1600" b="1" u="sng" dirty="0"/>
              <a:t>In Terms of Stamp </a:t>
            </a:r>
            <a:r>
              <a:rPr lang="en-US" sz="1600" b="1" u="sng" dirty="0" smtClean="0"/>
              <a:t>Tax</a:t>
            </a:r>
            <a:endParaRPr lang="tr-TR" sz="1600" b="1" u="sng" dirty="0" smtClean="0"/>
          </a:p>
          <a:p>
            <a:pPr marL="0" indent="0" algn="just">
              <a:lnSpc>
                <a:spcPct val="100000"/>
              </a:lnSpc>
              <a:spcBef>
                <a:spcPts val="0"/>
              </a:spcBef>
              <a:spcAft>
                <a:spcPts val="0"/>
              </a:spcAft>
              <a:buNone/>
            </a:pPr>
            <a:endParaRPr lang="en-US" sz="1600" b="1" u="sng" dirty="0"/>
          </a:p>
          <a:p>
            <a:pPr marL="0" indent="0" algn="just">
              <a:lnSpc>
                <a:spcPct val="100000"/>
              </a:lnSpc>
              <a:spcBef>
                <a:spcPts val="0"/>
              </a:spcBef>
              <a:spcAft>
                <a:spcPts val="0"/>
              </a:spcAft>
              <a:buNone/>
            </a:pPr>
            <a:r>
              <a:rPr lang="en-US" sz="1600" dirty="0"/>
              <a:t>Since the share transfer of joint stock companies is realized through endorsement and delivery or through only delivery, these transactions are not subject to stamp duty. </a:t>
            </a:r>
            <a:endParaRPr lang="tr-TR" sz="1600" dirty="0" smtClean="0"/>
          </a:p>
          <a:p>
            <a:pPr marL="0" indent="0" algn="just">
              <a:lnSpc>
                <a:spcPct val="100000"/>
              </a:lnSpc>
              <a:spcBef>
                <a:spcPts val="0"/>
              </a:spcBef>
              <a:spcAft>
                <a:spcPts val="0"/>
              </a:spcAft>
              <a:buNone/>
            </a:pPr>
            <a:endParaRPr lang="en-US" sz="1600" dirty="0"/>
          </a:p>
          <a:p>
            <a:pPr marL="0" indent="0" algn="just">
              <a:lnSpc>
                <a:spcPct val="100000"/>
              </a:lnSpc>
              <a:spcBef>
                <a:spcPts val="0"/>
              </a:spcBef>
              <a:spcAft>
                <a:spcPts val="0"/>
              </a:spcAft>
              <a:buNone/>
            </a:pPr>
            <a:r>
              <a:rPr lang="en-US" sz="1600" dirty="0"/>
              <a:t>On the other hand, in Article 35 of the Table II attached to the Stamp Duty Law numbered 488, it is stated that the situations specified in Article 8/1-12 of the repealed Corporate Tax Law numbered 5422 are exempted from Stamp Duty</a:t>
            </a:r>
            <a:r>
              <a:rPr lang="en-US" sz="1600" dirty="0" smtClean="0"/>
              <a:t>.. </a:t>
            </a:r>
            <a:r>
              <a:rPr lang="en-US" sz="1600" dirty="0"/>
              <a:t>Accordingly, agreements concluded for the sales of participation shares retained in full liable companies’ assets for at least two full years, thus share transfer agreements are exempted from stamp duty. For this reason, in case a written agreement is concluded for the share transfer, the agreement could be exempted from stamp duty provided that the conditions specified in the referred article are met.</a:t>
            </a:r>
          </a:p>
          <a:p>
            <a:pPr marL="0" indent="0" algn="just">
              <a:lnSpc>
                <a:spcPct val="100000"/>
              </a:lnSpc>
              <a:spcBef>
                <a:spcPts val="0"/>
              </a:spcBef>
              <a:spcAft>
                <a:spcPts val="0"/>
              </a:spcAft>
              <a:buNone/>
            </a:pPr>
            <a:endParaRPr lang="tr-TR" sz="1600" dirty="0" smtClean="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Share Transfer</a:t>
            </a:r>
            <a:endParaRPr lang="en-US" sz="4000" dirty="0">
              <a:solidFill>
                <a:schemeClr val="accent1">
                  <a:lumMod val="75000"/>
                </a:schemeClr>
              </a:solidFill>
            </a:endParaRPr>
          </a:p>
        </p:txBody>
      </p:sp>
    </p:spTree>
    <p:extLst>
      <p:ext uri="{BB962C8B-B14F-4D97-AF65-F5344CB8AC3E}">
        <p14:creationId xmlns:p14="http://schemas.microsoft.com/office/powerpoint/2010/main" val="568682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rmAutofit/>
          </a:bodyPr>
          <a:lstStyle/>
          <a:p>
            <a:pPr marL="0" indent="0" algn="just">
              <a:lnSpc>
                <a:spcPct val="110000"/>
              </a:lnSpc>
              <a:spcBef>
                <a:spcPts val="0"/>
              </a:spcBef>
              <a:spcAft>
                <a:spcPts val="0"/>
              </a:spcAft>
              <a:buNone/>
            </a:pPr>
            <a:r>
              <a:rPr lang="en-US" sz="1800" dirty="0" smtClean="0"/>
              <a:t>According to Article 3 of the Corporate Income Tax Code </a:t>
            </a:r>
            <a:r>
              <a:rPr lang="tr-TR" sz="1800" dirty="0"/>
              <a:t>n</a:t>
            </a:r>
            <a:r>
              <a:rPr lang="en-US" sz="1800" dirty="0" smtClean="0"/>
              <a:t>o. 5520 (“CITC”), the liability status of CITC taxpayers is categorized under two concepts as “full liability” and “limited liability”.</a:t>
            </a:r>
            <a:endParaRPr lang="tr-TR" sz="1800" dirty="0" smtClean="0"/>
          </a:p>
          <a:p>
            <a:pPr marL="0" indent="0" algn="just">
              <a:lnSpc>
                <a:spcPct val="110000"/>
              </a:lnSpc>
              <a:spcBef>
                <a:spcPts val="0"/>
              </a:spcBef>
              <a:spcAft>
                <a:spcPts val="0"/>
              </a:spcAft>
              <a:buNone/>
            </a:pPr>
            <a:endParaRPr lang="tr-TR" sz="1800" dirty="0"/>
          </a:p>
          <a:p>
            <a:pPr marL="0" indent="0" algn="just">
              <a:lnSpc>
                <a:spcPct val="110000"/>
              </a:lnSpc>
              <a:spcBef>
                <a:spcPts val="0"/>
              </a:spcBef>
              <a:spcAft>
                <a:spcPts val="0"/>
              </a:spcAft>
              <a:buNone/>
            </a:pPr>
            <a:endParaRPr lang="tr-TR" sz="1800" dirty="0" smtClean="0"/>
          </a:p>
          <a:p>
            <a:pPr marL="0" indent="0" algn="just">
              <a:lnSpc>
                <a:spcPct val="110000"/>
              </a:lnSpc>
              <a:spcBef>
                <a:spcPts val="0"/>
              </a:spcBef>
              <a:spcAft>
                <a:spcPts val="0"/>
              </a:spcAft>
              <a:buNone/>
            </a:pPr>
            <a:endParaRPr lang="tr-TR" sz="1800" dirty="0" smtClean="0"/>
          </a:p>
          <a:p>
            <a:pPr marL="0" indent="0" algn="just">
              <a:lnSpc>
                <a:spcPct val="110000"/>
              </a:lnSpc>
              <a:spcBef>
                <a:spcPts val="0"/>
              </a:spcBef>
              <a:spcAft>
                <a:spcPts val="0"/>
              </a:spcAft>
              <a:buNone/>
            </a:pPr>
            <a:endParaRPr lang="tr-TR" sz="1800" dirty="0"/>
          </a:p>
          <a:p>
            <a:pPr marL="0" indent="0" algn="just">
              <a:lnSpc>
                <a:spcPct val="110000"/>
              </a:lnSpc>
              <a:spcBef>
                <a:spcPts val="0"/>
              </a:spcBef>
              <a:spcAft>
                <a:spcPts val="0"/>
              </a:spcAft>
              <a:buNone/>
            </a:pPr>
            <a:endParaRPr lang="en-US" sz="1800" dirty="0"/>
          </a:p>
          <a:p>
            <a:pPr marL="0" indent="0" algn="just">
              <a:lnSpc>
                <a:spcPct val="110000"/>
              </a:lnSpc>
              <a:spcBef>
                <a:spcPts val="0"/>
              </a:spcBef>
              <a:spcAft>
                <a:spcPts val="0"/>
              </a:spcAft>
              <a:buNone/>
            </a:pPr>
            <a:endParaRPr lang="en-US" sz="1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Permanent Establishment</a:t>
            </a:r>
            <a:endParaRPr lang="en-US" sz="4000" dirty="0">
              <a:solidFill>
                <a:schemeClr val="accent1">
                  <a:lumMod val="75000"/>
                </a:schemeClr>
              </a:solidFill>
            </a:endParaRPr>
          </a:p>
        </p:txBody>
      </p:sp>
      <p:graphicFrame>
        <p:nvGraphicFramePr>
          <p:cNvPr id="4" name="Diagram 3"/>
          <p:cNvGraphicFramePr/>
          <p:nvPr>
            <p:extLst>
              <p:ext uri="{D42A27DB-BD31-4B8C-83A1-F6EECF244321}">
                <p14:modId xmlns:p14="http://schemas.microsoft.com/office/powerpoint/2010/main" val="3267991121"/>
              </p:ext>
            </p:extLst>
          </p:nvPr>
        </p:nvGraphicFramePr>
        <p:xfrm>
          <a:off x="699248" y="2756647"/>
          <a:ext cx="10428098" cy="3343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8923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10000"/>
              </a:lnSpc>
              <a:spcBef>
                <a:spcPts val="0"/>
              </a:spcBef>
              <a:spcAft>
                <a:spcPts val="0"/>
              </a:spcAft>
              <a:buNone/>
            </a:pPr>
            <a:r>
              <a:rPr lang="en-US" sz="1600" dirty="0"/>
              <a:t>Two concepts, </a:t>
            </a:r>
            <a:r>
              <a:rPr lang="en-US" sz="1600" dirty="0" smtClean="0"/>
              <a:t>“place </a:t>
            </a:r>
            <a:r>
              <a:rPr lang="en-US" sz="1600" dirty="0"/>
              <a:t>of </a:t>
            </a:r>
            <a:r>
              <a:rPr lang="en-US" sz="1600" dirty="0" smtClean="0"/>
              <a:t>business“ </a:t>
            </a:r>
            <a:r>
              <a:rPr lang="en-US" sz="1600" dirty="0"/>
              <a:t>and </a:t>
            </a:r>
            <a:r>
              <a:rPr lang="en-US" sz="1600" dirty="0" smtClean="0"/>
              <a:t>“the </a:t>
            </a:r>
            <a:r>
              <a:rPr lang="en-US" sz="1600" dirty="0"/>
              <a:t>permanent </a:t>
            </a:r>
            <a:r>
              <a:rPr lang="en-US" sz="1600" dirty="0" smtClean="0"/>
              <a:t>representative“, </a:t>
            </a:r>
            <a:r>
              <a:rPr lang="en-US" sz="1600" dirty="0"/>
              <a:t>which are of crucial importance in the determination of commercial earnings from the perspective of Turkish corporate taxation for limited liable taxpayers, are defined in the Tax Procedure Code and Income Tax </a:t>
            </a:r>
            <a:r>
              <a:rPr lang="en-US" sz="1600" dirty="0" smtClean="0"/>
              <a:t>Code</a:t>
            </a:r>
            <a:r>
              <a:rPr lang="tr-TR" sz="1600" dirty="0" smtClean="0"/>
              <a:t>.</a:t>
            </a:r>
          </a:p>
          <a:p>
            <a:pPr marL="0" indent="0" algn="just">
              <a:lnSpc>
                <a:spcPct val="110000"/>
              </a:lnSpc>
              <a:spcBef>
                <a:spcPts val="0"/>
              </a:spcBef>
              <a:spcAft>
                <a:spcPts val="0"/>
              </a:spcAft>
              <a:buNone/>
            </a:pPr>
            <a:endParaRPr lang="en-US" sz="1600" dirty="0"/>
          </a:p>
          <a:p>
            <a:pPr marL="0" indent="0" algn="just">
              <a:lnSpc>
                <a:spcPct val="110000"/>
              </a:lnSpc>
              <a:spcBef>
                <a:spcPts val="0"/>
              </a:spcBef>
              <a:spcAft>
                <a:spcPts val="0"/>
              </a:spcAft>
              <a:buNone/>
            </a:pPr>
            <a:endParaRPr lang="en-US" sz="1600" dirty="0"/>
          </a:p>
          <a:p>
            <a:pPr marL="0" indent="0" algn="just">
              <a:lnSpc>
                <a:spcPct val="110000"/>
              </a:lnSpc>
              <a:spcBef>
                <a:spcPts val="0"/>
              </a:spcBef>
              <a:spcAft>
                <a:spcPts val="0"/>
              </a:spcAft>
              <a:buNone/>
            </a:pP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Permanent Establishment</a:t>
            </a:r>
            <a:endParaRPr lang="en-US" sz="4000" dirty="0">
              <a:solidFill>
                <a:schemeClr val="accent1">
                  <a:lumMod val="75000"/>
                </a:schemeClr>
              </a:solidFill>
            </a:endParaRPr>
          </a:p>
        </p:txBody>
      </p:sp>
      <p:graphicFrame>
        <p:nvGraphicFramePr>
          <p:cNvPr id="3" name="Diagram 2"/>
          <p:cNvGraphicFramePr/>
          <p:nvPr>
            <p:extLst>
              <p:ext uri="{D42A27DB-BD31-4B8C-83A1-F6EECF244321}">
                <p14:modId xmlns:p14="http://schemas.microsoft.com/office/powerpoint/2010/main" val="1901956649"/>
              </p:ext>
            </p:extLst>
          </p:nvPr>
        </p:nvGraphicFramePr>
        <p:xfrm>
          <a:off x="1080976" y="2675966"/>
          <a:ext cx="10046370" cy="36575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6835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97280" y="1845734"/>
            <a:ext cx="10030066" cy="4023360"/>
          </a:xfrm>
        </p:spPr>
        <p:txBody>
          <a:bodyPr>
            <a:noAutofit/>
          </a:bodyPr>
          <a:lstStyle/>
          <a:p>
            <a:pPr marL="0" indent="0" algn="just">
              <a:lnSpc>
                <a:spcPct val="100000"/>
              </a:lnSpc>
              <a:spcBef>
                <a:spcPts val="0"/>
              </a:spcBef>
              <a:spcAft>
                <a:spcPts val="0"/>
              </a:spcAft>
              <a:buNone/>
            </a:pPr>
            <a:r>
              <a:rPr lang="en-US" sz="1600" dirty="0" smtClean="0"/>
              <a:t>Under the article 5 of the OECD Model Convention, the term “permanent establishment” refers to a fixed place of business through which the business of an enterprise is wholly or partially carried out. </a:t>
            </a:r>
          </a:p>
          <a:p>
            <a:pPr marL="0" indent="0" algn="just">
              <a:lnSpc>
                <a:spcPct val="100000"/>
              </a:lnSpc>
              <a:spcBef>
                <a:spcPts val="0"/>
              </a:spcBef>
              <a:spcAft>
                <a:spcPts val="0"/>
              </a:spcAft>
              <a:buNone/>
            </a:pPr>
            <a:endParaRPr lang="en-US" sz="1600" dirty="0" smtClean="0"/>
          </a:p>
          <a:p>
            <a:pPr marL="0" indent="0" algn="just">
              <a:lnSpc>
                <a:spcPct val="100000"/>
              </a:lnSpc>
              <a:spcBef>
                <a:spcPts val="0"/>
              </a:spcBef>
              <a:spcAft>
                <a:spcPts val="0"/>
              </a:spcAft>
              <a:buNone/>
            </a:pPr>
            <a:r>
              <a:rPr lang="en-US" sz="1600" dirty="0" smtClean="0"/>
              <a:t>In accordance with the </a:t>
            </a:r>
            <a:r>
              <a:rPr lang="en-US" sz="1600" dirty="0"/>
              <a:t>OECD Model </a:t>
            </a:r>
            <a:r>
              <a:rPr lang="en-US" sz="1600" dirty="0" smtClean="0"/>
              <a:t>Convention</a:t>
            </a:r>
            <a:r>
              <a:rPr lang="tr-TR" sz="1600" dirty="0" smtClean="0"/>
              <a:t>, t</a:t>
            </a:r>
            <a:r>
              <a:rPr lang="en-US" sz="1600" dirty="0" smtClean="0"/>
              <a:t>he term “permanent establishment” includes especially</a:t>
            </a:r>
          </a:p>
          <a:p>
            <a:pPr marL="706438" indent="-342900" algn="just">
              <a:lnSpc>
                <a:spcPct val="100000"/>
              </a:lnSpc>
              <a:spcBef>
                <a:spcPts val="0"/>
              </a:spcBef>
              <a:spcAft>
                <a:spcPts val="0"/>
              </a:spcAft>
              <a:buFont typeface="+mj-lt"/>
              <a:buAutoNum type="alphaLcParenR"/>
            </a:pPr>
            <a:r>
              <a:rPr lang="en-US" sz="1600" dirty="0" smtClean="0"/>
              <a:t>a place of management;</a:t>
            </a:r>
          </a:p>
          <a:p>
            <a:pPr marL="706438" indent="-342900" algn="just">
              <a:lnSpc>
                <a:spcPct val="100000"/>
              </a:lnSpc>
              <a:spcBef>
                <a:spcPts val="0"/>
              </a:spcBef>
              <a:spcAft>
                <a:spcPts val="0"/>
              </a:spcAft>
              <a:buFont typeface="+mj-lt"/>
              <a:buAutoNum type="alphaLcParenR"/>
            </a:pPr>
            <a:r>
              <a:rPr lang="en-US" sz="1600" dirty="0" smtClean="0"/>
              <a:t>a branch;</a:t>
            </a:r>
          </a:p>
          <a:p>
            <a:pPr marL="706438" indent="-342900" algn="just">
              <a:lnSpc>
                <a:spcPct val="100000"/>
              </a:lnSpc>
              <a:spcBef>
                <a:spcPts val="0"/>
              </a:spcBef>
              <a:spcAft>
                <a:spcPts val="0"/>
              </a:spcAft>
              <a:buFont typeface="+mj-lt"/>
              <a:buAutoNum type="alphaLcParenR"/>
            </a:pPr>
            <a:r>
              <a:rPr lang="en-US" sz="1600" dirty="0" smtClean="0"/>
              <a:t>an office;</a:t>
            </a:r>
          </a:p>
          <a:p>
            <a:pPr marL="706438" indent="-342900" algn="just">
              <a:lnSpc>
                <a:spcPct val="100000"/>
              </a:lnSpc>
              <a:spcBef>
                <a:spcPts val="0"/>
              </a:spcBef>
              <a:spcAft>
                <a:spcPts val="0"/>
              </a:spcAft>
              <a:buFont typeface="+mj-lt"/>
              <a:buAutoNum type="alphaLcParenR"/>
            </a:pPr>
            <a:r>
              <a:rPr lang="en-US" sz="1600" dirty="0" smtClean="0"/>
              <a:t>a factory;</a:t>
            </a:r>
          </a:p>
          <a:p>
            <a:pPr marL="706438" indent="-342900" algn="just">
              <a:lnSpc>
                <a:spcPct val="100000"/>
              </a:lnSpc>
              <a:spcBef>
                <a:spcPts val="0"/>
              </a:spcBef>
              <a:spcAft>
                <a:spcPts val="0"/>
              </a:spcAft>
              <a:buFont typeface="+mj-lt"/>
              <a:buAutoNum type="alphaLcParenR"/>
            </a:pPr>
            <a:r>
              <a:rPr lang="en-US" sz="1600" dirty="0" smtClean="0"/>
              <a:t>a workshop, and</a:t>
            </a:r>
          </a:p>
          <a:p>
            <a:pPr marL="706438" indent="-342900" algn="just">
              <a:lnSpc>
                <a:spcPct val="100000"/>
              </a:lnSpc>
              <a:spcBef>
                <a:spcPts val="0"/>
              </a:spcBef>
              <a:spcAft>
                <a:spcPts val="0"/>
              </a:spcAft>
              <a:buFont typeface="+mj-lt"/>
              <a:buAutoNum type="alphaLcParenR"/>
            </a:pPr>
            <a:r>
              <a:rPr lang="en-US" sz="1600" dirty="0" smtClean="0"/>
              <a:t>a mine, an oil or gas well, a quarry or any other place of extraction of natural</a:t>
            </a:r>
            <a:r>
              <a:rPr lang="tr-TR" sz="1600" dirty="0" smtClean="0"/>
              <a:t> </a:t>
            </a:r>
            <a:r>
              <a:rPr lang="en-US" sz="1600" dirty="0" smtClean="0"/>
              <a:t>resources.</a:t>
            </a:r>
          </a:p>
          <a:p>
            <a:pPr marL="0" indent="0" algn="just">
              <a:lnSpc>
                <a:spcPct val="100000"/>
              </a:lnSpc>
              <a:spcBef>
                <a:spcPts val="0"/>
              </a:spcBef>
              <a:spcAft>
                <a:spcPts val="0"/>
              </a:spcAft>
              <a:buNone/>
            </a:pPr>
            <a:endParaRPr lang="en-US" sz="1600" dirty="0" smtClean="0"/>
          </a:p>
          <a:p>
            <a:pPr marL="0" indent="0" algn="just">
              <a:lnSpc>
                <a:spcPct val="100000"/>
              </a:lnSpc>
              <a:spcBef>
                <a:spcPts val="0"/>
              </a:spcBef>
              <a:spcAft>
                <a:spcPts val="0"/>
              </a:spcAft>
              <a:buNone/>
            </a:pPr>
            <a:r>
              <a:rPr lang="en-US" sz="1600" dirty="0" smtClean="0"/>
              <a:t>In the Article it has been stated that the use of facilities solely for the purpose of storage, display or delivery of goods or merchandise belonging to the enterprise would not be considered within the definition of permanent establishment.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Permanent Establishment</a:t>
            </a:r>
            <a:r>
              <a:rPr lang="tr-TR" sz="4000" b="1" dirty="0" smtClean="0">
                <a:solidFill>
                  <a:schemeClr val="accent1">
                    <a:lumMod val="75000"/>
                  </a:schemeClr>
                </a:solidFill>
              </a:rPr>
              <a:t> - OECD</a:t>
            </a:r>
            <a:endParaRPr lang="en-US" sz="4000" dirty="0">
              <a:solidFill>
                <a:schemeClr val="accent1">
                  <a:lumMod val="75000"/>
                </a:schemeClr>
              </a:solidFill>
            </a:endParaRPr>
          </a:p>
        </p:txBody>
      </p:sp>
    </p:spTree>
    <p:extLst>
      <p:ext uri="{BB962C8B-B14F-4D97-AF65-F5344CB8AC3E}">
        <p14:creationId xmlns:p14="http://schemas.microsoft.com/office/powerpoint/2010/main" val="2486176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62704" y="1978074"/>
            <a:ext cx="10030066" cy="4023360"/>
          </a:xfrm>
        </p:spPr>
        <p:txBody>
          <a:bodyPr>
            <a:noAutofit/>
          </a:bodyPr>
          <a:lstStyle/>
          <a:p>
            <a:pPr marL="0" indent="0" algn="just">
              <a:lnSpc>
                <a:spcPct val="100000"/>
              </a:lnSpc>
              <a:spcBef>
                <a:spcPts val="0"/>
              </a:spcBef>
              <a:spcAft>
                <a:spcPts val="0"/>
              </a:spcAft>
              <a:buNone/>
            </a:pPr>
            <a:r>
              <a:rPr lang="en-US" sz="1600" dirty="0" smtClean="0"/>
              <a:t>Double Tax Treaties (“DTT“) are also in the same manner with the OECD Model Convention. Through the analysis of the provision of the DTT, it is seen that in order to accept that a non-resident company has a PE in Turkey:</a:t>
            </a:r>
          </a:p>
          <a:p>
            <a:pPr marL="0" indent="0" algn="just">
              <a:lnSpc>
                <a:spcPct val="100000"/>
              </a:lnSpc>
              <a:spcBef>
                <a:spcPts val="0"/>
              </a:spcBef>
              <a:spcAft>
                <a:spcPts val="0"/>
              </a:spcAft>
              <a:buNone/>
            </a:pPr>
            <a:endParaRPr lang="en-US" sz="1600" dirty="0" smtClean="0"/>
          </a:p>
          <a:p>
            <a:pPr marL="0" indent="0" algn="just">
              <a:lnSpc>
                <a:spcPct val="100000"/>
              </a:lnSpc>
              <a:spcBef>
                <a:spcPts val="0"/>
              </a:spcBef>
              <a:spcAft>
                <a:spcPts val="0"/>
              </a:spcAft>
              <a:buNone/>
            </a:pPr>
            <a:endParaRPr lang="tr-TR" sz="1600" dirty="0" smtClean="0"/>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endParaRPr lang="tr-TR" sz="1600" dirty="0" smtClean="0"/>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endParaRPr lang="tr-TR" sz="1600" dirty="0" smtClean="0"/>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endParaRPr lang="tr-TR" sz="1600" dirty="0" smtClean="0"/>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endParaRPr lang="tr-TR" sz="1600" dirty="0" smtClean="0"/>
          </a:p>
          <a:p>
            <a:pPr marL="0" indent="0" algn="just">
              <a:lnSpc>
                <a:spcPct val="100000"/>
              </a:lnSpc>
              <a:spcBef>
                <a:spcPts val="0"/>
              </a:spcBef>
              <a:spcAft>
                <a:spcPts val="0"/>
              </a:spcAft>
              <a:buNone/>
            </a:pPr>
            <a:r>
              <a:rPr lang="en-US" sz="1600" dirty="0" smtClean="0"/>
              <a:t>In this respect, it can be stated that in the absence of a permanent establishment, business profit derived from the sale of goods would not be taxable in Turkey. In other words, business income generated by non-resident companies through a “fixed place of business” (permanent establishment) or a “permanent representative” in Turkey is subject to CIT.</a:t>
            </a:r>
          </a:p>
          <a:p>
            <a:pPr marL="706438" indent="-342900" algn="just">
              <a:lnSpc>
                <a:spcPct val="100000"/>
              </a:lnSpc>
              <a:spcBef>
                <a:spcPts val="0"/>
              </a:spcBef>
              <a:spcAft>
                <a:spcPts val="0"/>
              </a:spcAft>
              <a:buFont typeface="+mj-lt"/>
              <a:buAutoNum type="alphaLcParenR"/>
            </a:pPr>
            <a:endParaRPr lang="en-US" sz="1600" dirty="0" smtClean="0"/>
          </a:p>
          <a:p>
            <a:pPr marL="0" indent="0" algn="just">
              <a:lnSpc>
                <a:spcPct val="100000"/>
              </a:lnSpc>
              <a:spcBef>
                <a:spcPts val="0"/>
              </a:spcBef>
              <a:spcAft>
                <a:spcPts val="0"/>
              </a:spcAft>
              <a:buNone/>
            </a:pP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en-US" sz="4000" b="1" dirty="0" smtClean="0">
                <a:solidFill>
                  <a:schemeClr val="accent1">
                    <a:lumMod val="75000"/>
                  </a:schemeClr>
                </a:solidFill>
              </a:rPr>
              <a:t>Permanent Establishment</a:t>
            </a:r>
            <a:r>
              <a:rPr lang="tr-TR" sz="4000" b="1" dirty="0" smtClean="0">
                <a:solidFill>
                  <a:schemeClr val="accent1">
                    <a:lumMod val="75000"/>
                  </a:schemeClr>
                </a:solidFill>
              </a:rPr>
              <a:t> - DTT</a:t>
            </a:r>
            <a:endParaRPr lang="en-US" sz="4000" dirty="0">
              <a:solidFill>
                <a:schemeClr val="accent1">
                  <a:lumMod val="75000"/>
                </a:schemeClr>
              </a:solidFill>
            </a:endParaRPr>
          </a:p>
        </p:txBody>
      </p:sp>
      <p:graphicFrame>
        <p:nvGraphicFramePr>
          <p:cNvPr id="4" name="Diagram 3"/>
          <p:cNvGraphicFramePr/>
          <p:nvPr>
            <p:extLst>
              <p:ext uri="{D42A27DB-BD31-4B8C-83A1-F6EECF244321}">
                <p14:modId xmlns:p14="http://schemas.microsoft.com/office/powerpoint/2010/main" val="2707359852"/>
              </p:ext>
            </p:extLst>
          </p:nvPr>
        </p:nvGraphicFramePr>
        <p:xfrm>
          <a:off x="1097279" y="2496701"/>
          <a:ext cx="7808381" cy="23711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5798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89704" y="1978074"/>
            <a:ext cx="10030066" cy="4023360"/>
          </a:xfrm>
        </p:spPr>
        <p:txBody>
          <a:bodyPr>
            <a:noAutofit/>
          </a:bodyPr>
          <a:lstStyle/>
          <a:p>
            <a:pPr marL="0" indent="0" algn="just">
              <a:lnSpc>
                <a:spcPct val="100000"/>
              </a:lnSpc>
              <a:spcBef>
                <a:spcPts val="0"/>
              </a:spcBef>
              <a:spcAft>
                <a:spcPts val="0"/>
              </a:spcAft>
              <a:buNone/>
            </a:pPr>
            <a:r>
              <a:rPr lang="en-US" sz="1600" b="1" u="sng" dirty="0"/>
              <a:t>Place </a:t>
            </a:r>
            <a:r>
              <a:rPr lang="en-US" sz="1600" b="1" u="sng" dirty="0"/>
              <a:t>of management</a:t>
            </a:r>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r>
              <a:rPr lang="en-US" sz="1600" dirty="0"/>
              <a:t>ACO</a:t>
            </a:r>
            <a:r>
              <a:rPr lang="en-US" sz="1600" dirty="0"/>
              <a:t>, a company resident of State S, owns all the shares of BCO, a company resident of State R. Both companies are part of the ACO multinational group. </a:t>
            </a:r>
            <a:endParaRPr lang="tr-TR" sz="1600" dirty="0"/>
          </a:p>
          <a:p>
            <a:pPr marL="0" indent="0" algn="just">
              <a:lnSpc>
                <a:spcPct val="100000"/>
              </a:lnSpc>
              <a:spcBef>
                <a:spcPts val="0"/>
              </a:spcBef>
              <a:spcAft>
                <a:spcPts val="0"/>
              </a:spcAft>
              <a:buNone/>
            </a:pPr>
            <a:endParaRPr lang="en-US" sz="1600" dirty="0"/>
          </a:p>
          <a:p>
            <a:pPr marL="0" indent="0" algn="just">
              <a:lnSpc>
                <a:spcPct val="100000"/>
              </a:lnSpc>
              <a:spcBef>
                <a:spcPts val="0"/>
              </a:spcBef>
              <a:spcAft>
                <a:spcPts val="0"/>
              </a:spcAft>
              <a:buNone/>
            </a:pPr>
            <a:r>
              <a:rPr lang="en-US" sz="1600" dirty="0"/>
              <a:t>A part of the administrative functions of the multinational group have been </a:t>
            </a:r>
            <a:r>
              <a:rPr lang="en-US" sz="1600" dirty="0"/>
              <a:t>centralized </a:t>
            </a:r>
            <a:r>
              <a:rPr lang="en-US" sz="1600" dirty="0"/>
              <a:t>in the headquarters of ACO located in State S. The accounting, legal services, and most of the human resources functions of BCO are provided through ACO employees working at these headquarters. </a:t>
            </a:r>
            <a:endParaRPr lang="tr-TR" sz="1600" dirty="0"/>
          </a:p>
          <a:p>
            <a:pPr marL="0" indent="0" algn="just">
              <a:lnSpc>
                <a:spcPct val="100000"/>
              </a:lnSpc>
              <a:spcBef>
                <a:spcPts val="0"/>
              </a:spcBef>
              <a:spcAft>
                <a:spcPts val="0"/>
              </a:spcAft>
              <a:buNone/>
            </a:pPr>
            <a:endParaRPr lang="en-US" sz="1600" dirty="0"/>
          </a:p>
          <a:p>
            <a:pPr marL="0" indent="0" algn="just">
              <a:lnSpc>
                <a:spcPct val="100000"/>
              </a:lnSpc>
              <a:spcBef>
                <a:spcPts val="0"/>
              </a:spcBef>
              <a:spcAft>
                <a:spcPts val="0"/>
              </a:spcAft>
              <a:buNone/>
            </a:pPr>
            <a:r>
              <a:rPr lang="en-US" sz="1600" dirty="0"/>
              <a:t>The </a:t>
            </a:r>
            <a:r>
              <a:rPr lang="en-US" sz="1600" dirty="0"/>
              <a:t>tax authorities of State S argue that since the headquarters of ACO constitute a place of management for BCO, BCO has a permanent establishment in State S under paragraphs 5(1) and subparagraph  5(2)a). </a:t>
            </a:r>
          </a:p>
          <a:p>
            <a:pPr marL="0" indent="0" algn="just">
              <a:lnSpc>
                <a:spcPct val="100000"/>
              </a:lnSpc>
              <a:spcBef>
                <a:spcPts val="0"/>
              </a:spcBef>
              <a:spcAft>
                <a:spcPts val="0"/>
              </a:spcAft>
              <a:buNone/>
            </a:pPr>
            <a:endParaRPr lang="en-US" sz="16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tr-TR" sz="4000" b="1" dirty="0" err="1" smtClean="0">
                <a:solidFill>
                  <a:schemeClr val="accent1">
                    <a:lumMod val="75000"/>
                  </a:schemeClr>
                </a:solidFill>
              </a:rPr>
              <a:t>Example</a:t>
            </a:r>
            <a:r>
              <a:rPr lang="tr-TR" sz="4000" b="1" dirty="0" smtClean="0">
                <a:solidFill>
                  <a:schemeClr val="accent1">
                    <a:lumMod val="75000"/>
                  </a:schemeClr>
                </a:solidFill>
              </a:rPr>
              <a:t> - 1</a:t>
            </a:r>
            <a:endParaRPr lang="en-US" sz="4000" dirty="0">
              <a:solidFill>
                <a:schemeClr val="accent1">
                  <a:lumMod val="75000"/>
                </a:schemeClr>
              </a:solidFill>
            </a:endParaRPr>
          </a:p>
        </p:txBody>
      </p:sp>
    </p:spTree>
    <p:extLst>
      <p:ext uri="{BB962C8B-B14F-4D97-AF65-F5344CB8AC3E}">
        <p14:creationId xmlns:p14="http://schemas.microsoft.com/office/powerpoint/2010/main" val="3233517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89704" y="1978074"/>
            <a:ext cx="10030066" cy="4023360"/>
          </a:xfrm>
        </p:spPr>
        <p:txBody>
          <a:bodyPr>
            <a:noAutofit/>
          </a:bodyPr>
          <a:lstStyle/>
          <a:p>
            <a:pPr marL="0" indent="0" algn="just">
              <a:lnSpc>
                <a:spcPct val="100000"/>
              </a:lnSpc>
              <a:spcBef>
                <a:spcPts val="0"/>
              </a:spcBef>
              <a:spcAft>
                <a:spcPts val="0"/>
              </a:spcAft>
              <a:buNone/>
            </a:pPr>
            <a:r>
              <a:rPr lang="en-US" sz="1600" b="1" u="sng" dirty="0"/>
              <a:t>Short duration </a:t>
            </a:r>
            <a:r>
              <a:rPr lang="en-US" sz="1600" b="1" u="sng" dirty="0"/>
              <a:t>business</a:t>
            </a:r>
            <a:endParaRPr lang="tr-TR" sz="1600" b="1" u="sng" dirty="0"/>
          </a:p>
          <a:p>
            <a:pPr marL="0" indent="0" algn="just">
              <a:lnSpc>
                <a:spcPct val="100000"/>
              </a:lnSpc>
              <a:spcBef>
                <a:spcPts val="0"/>
              </a:spcBef>
              <a:spcAft>
                <a:spcPts val="0"/>
              </a:spcAft>
              <a:buNone/>
            </a:pPr>
            <a:endParaRPr lang="en-US" sz="1600" dirty="0"/>
          </a:p>
          <a:p>
            <a:pPr marL="0" indent="0" algn="just">
              <a:lnSpc>
                <a:spcPct val="100000"/>
              </a:lnSpc>
              <a:spcBef>
                <a:spcPts val="0"/>
              </a:spcBef>
              <a:spcAft>
                <a:spcPts val="0"/>
              </a:spcAft>
              <a:buNone/>
            </a:pPr>
            <a:r>
              <a:rPr lang="en-US" sz="1600" dirty="0"/>
              <a:t>Claudia, an individual resident of State R who recently retired from her job as a school teacher, has learned that a movie will be made in a remote village in State S where her parents still own a large house.  </a:t>
            </a:r>
            <a:endParaRPr lang="tr-TR" sz="1600" dirty="0"/>
          </a:p>
          <a:p>
            <a:pPr marL="0" indent="0" algn="just">
              <a:lnSpc>
                <a:spcPct val="100000"/>
              </a:lnSpc>
              <a:spcBef>
                <a:spcPts val="0"/>
              </a:spcBef>
              <a:spcAft>
                <a:spcPts val="0"/>
              </a:spcAft>
              <a:buNone/>
            </a:pPr>
            <a:endParaRPr lang="tr-TR" sz="1600" dirty="0"/>
          </a:p>
          <a:p>
            <a:pPr marL="0" indent="0" algn="just">
              <a:lnSpc>
                <a:spcPct val="100000"/>
              </a:lnSpc>
              <a:spcBef>
                <a:spcPts val="0"/>
              </a:spcBef>
              <a:spcAft>
                <a:spcPts val="0"/>
              </a:spcAft>
              <a:buNone/>
            </a:pPr>
            <a:r>
              <a:rPr lang="en-US" sz="1600" dirty="0"/>
              <a:t>Since </a:t>
            </a:r>
            <a:r>
              <a:rPr lang="en-US" sz="1600" dirty="0"/>
              <a:t>the movie will require the presence of a number of actors and technicians in that village during a period of four months, Claudia decides to transform the house of her parents into a small restaurant during that period. Throughout the first month following her arrival in State S, Claudia obtains all the necessary permits, equipment and furniture, redecorates the house and, after that month, operates that restaurant as a sole proprietor on a full-time basis during the period of four months. These are the only business activities that Claudia will carry on in the foreseeable future. </a:t>
            </a:r>
          </a:p>
          <a:p>
            <a:pPr marL="0" indent="0" algn="just">
              <a:lnSpc>
                <a:spcPct val="100000"/>
              </a:lnSpc>
              <a:spcBef>
                <a:spcPts val="0"/>
              </a:spcBef>
              <a:spcAft>
                <a:spcPts val="0"/>
              </a:spcAft>
              <a:buNone/>
            </a:pPr>
            <a:r>
              <a:rPr lang="en-US" sz="1600" dirty="0"/>
              <a:t>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tr-TR" sz="4000" b="1" dirty="0" err="1">
                <a:solidFill>
                  <a:schemeClr val="accent1">
                    <a:lumMod val="75000"/>
                  </a:schemeClr>
                </a:solidFill>
              </a:rPr>
              <a:t>Example</a:t>
            </a:r>
            <a:r>
              <a:rPr lang="tr-TR" sz="4000" b="1" dirty="0">
                <a:solidFill>
                  <a:schemeClr val="accent1">
                    <a:lumMod val="75000"/>
                  </a:schemeClr>
                </a:solidFill>
              </a:rPr>
              <a:t> - </a:t>
            </a:r>
            <a:r>
              <a:rPr lang="tr-TR" sz="4000" b="1" dirty="0" smtClean="0">
                <a:solidFill>
                  <a:schemeClr val="accent1">
                    <a:lumMod val="75000"/>
                  </a:schemeClr>
                </a:solidFill>
              </a:rPr>
              <a:t>2</a:t>
            </a:r>
            <a:endParaRPr lang="en-US" sz="4000" dirty="0">
              <a:solidFill>
                <a:schemeClr val="accent1">
                  <a:lumMod val="75000"/>
                </a:schemeClr>
              </a:solidFill>
            </a:endParaRPr>
          </a:p>
        </p:txBody>
      </p:sp>
    </p:spTree>
    <p:extLst>
      <p:ext uri="{BB962C8B-B14F-4D97-AF65-F5344CB8AC3E}">
        <p14:creationId xmlns:p14="http://schemas.microsoft.com/office/powerpoint/2010/main" val="1663117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89704" y="1978074"/>
            <a:ext cx="10030066" cy="4023360"/>
          </a:xfrm>
        </p:spPr>
        <p:txBody>
          <a:bodyPr>
            <a:noAutofit/>
          </a:bodyPr>
          <a:lstStyle/>
          <a:p>
            <a:pPr marL="0" indent="0" algn="just">
              <a:lnSpc>
                <a:spcPct val="100000"/>
              </a:lnSpc>
              <a:spcBef>
                <a:spcPts val="0"/>
              </a:spcBef>
              <a:spcAft>
                <a:spcPts val="0"/>
              </a:spcAft>
              <a:buNone/>
            </a:pPr>
            <a:r>
              <a:rPr lang="en-US" sz="1600" b="1" u="sng" dirty="0"/>
              <a:t>Presence of employees of a foreign company </a:t>
            </a:r>
            <a:endParaRPr lang="tr-TR" sz="1600" b="1" u="sng" dirty="0" smtClean="0"/>
          </a:p>
          <a:p>
            <a:pPr marL="0" indent="0" algn="just">
              <a:lnSpc>
                <a:spcPct val="100000"/>
              </a:lnSpc>
              <a:spcBef>
                <a:spcPts val="0"/>
              </a:spcBef>
              <a:spcAft>
                <a:spcPts val="0"/>
              </a:spcAft>
              <a:buNone/>
            </a:pPr>
            <a:endParaRPr lang="en-US" sz="1600" b="1" u="sng" dirty="0"/>
          </a:p>
          <a:p>
            <a:pPr marL="0" indent="0" algn="just">
              <a:lnSpc>
                <a:spcPct val="100000"/>
              </a:lnSpc>
              <a:spcBef>
                <a:spcPts val="0"/>
              </a:spcBef>
              <a:spcAft>
                <a:spcPts val="0"/>
              </a:spcAft>
              <a:buNone/>
            </a:pPr>
            <a:r>
              <a:rPr lang="en-US" sz="1600" dirty="0"/>
              <a:t>SCO is a company resident of State S that owns a small hotel. </a:t>
            </a:r>
            <a:r>
              <a:rPr lang="en-US" sz="1600" dirty="0"/>
              <a:t>The hotel will be operated as a franchise. </a:t>
            </a:r>
            <a:endParaRPr lang="tr-TR" sz="1600" dirty="0" smtClean="0"/>
          </a:p>
          <a:p>
            <a:pPr marL="0" indent="0" algn="just">
              <a:lnSpc>
                <a:spcPct val="100000"/>
              </a:lnSpc>
              <a:spcBef>
                <a:spcPts val="0"/>
              </a:spcBef>
              <a:spcAft>
                <a:spcPts val="0"/>
              </a:spcAft>
              <a:buNone/>
            </a:pPr>
            <a:endParaRPr lang="en-US" sz="1600" dirty="0"/>
          </a:p>
          <a:p>
            <a:pPr marL="0" indent="0" algn="just">
              <a:lnSpc>
                <a:spcPct val="100000"/>
              </a:lnSpc>
              <a:spcBef>
                <a:spcPts val="0"/>
              </a:spcBef>
              <a:spcAft>
                <a:spcPts val="0"/>
              </a:spcAft>
              <a:buNone/>
            </a:pPr>
            <a:r>
              <a:rPr lang="en-US" sz="1600" dirty="0"/>
              <a:t>SCO has contracted with RCO, a manpower company resident of State R, to provide the services of a hotel manager.  During 2008 and 2009, RCO sends successively 3 different persons to perform that role in the hotel for periods of 5, 15 and 4 months respectively. RCO is paid a management fee equal to the total remuneration of the persons that it sends plus 25%. </a:t>
            </a:r>
          </a:p>
          <a:p>
            <a:pPr marL="0" indent="0" algn="just">
              <a:lnSpc>
                <a:spcPct val="100000"/>
              </a:lnSpc>
              <a:spcBef>
                <a:spcPts val="0"/>
              </a:spcBef>
              <a:spcAft>
                <a:spcPts val="0"/>
              </a:spcAft>
              <a:buNone/>
            </a:pPr>
            <a:endParaRPr lang="en-US" sz="1600" b="1" u="sng"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tr-TR" sz="4000" b="1" dirty="0" err="1">
                <a:solidFill>
                  <a:schemeClr val="accent1">
                    <a:lumMod val="75000"/>
                  </a:schemeClr>
                </a:solidFill>
              </a:rPr>
              <a:t>Example</a:t>
            </a:r>
            <a:r>
              <a:rPr lang="tr-TR" sz="4000" b="1" dirty="0">
                <a:solidFill>
                  <a:schemeClr val="accent1">
                    <a:lumMod val="75000"/>
                  </a:schemeClr>
                </a:solidFill>
              </a:rPr>
              <a:t> - </a:t>
            </a:r>
            <a:r>
              <a:rPr lang="tr-TR" sz="4000" b="1" dirty="0" smtClean="0">
                <a:solidFill>
                  <a:schemeClr val="accent1">
                    <a:lumMod val="75000"/>
                  </a:schemeClr>
                </a:solidFill>
              </a:rPr>
              <a:t>3</a:t>
            </a:r>
            <a:endParaRPr lang="en-US" sz="4000" dirty="0">
              <a:solidFill>
                <a:schemeClr val="accent1">
                  <a:lumMod val="75000"/>
                </a:schemeClr>
              </a:solidFill>
            </a:endParaRPr>
          </a:p>
        </p:txBody>
      </p:sp>
    </p:spTree>
    <p:extLst>
      <p:ext uri="{BB962C8B-B14F-4D97-AF65-F5344CB8AC3E}">
        <p14:creationId xmlns:p14="http://schemas.microsoft.com/office/powerpoint/2010/main" val="96935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89704" y="1978074"/>
            <a:ext cx="10030066" cy="4023360"/>
          </a:xfrm>
        </p:spPr>
        <p:txBody>
          <a:bodyPr>
            <a:noAutofit/>
          </a:bodyPr>
          <a:lstStyle/>
          <a:p>
            <a:pPr marL="0" indent="0" algn="just">
              <a:lnSpc>
                <a:spcPct val="100000"/>
              </a:lnSpc>
              <a:spcBef>
                <a:spcPts val="0"/>
              </a:spcBef>
              <a:spcAft>
                <a:spcPts val="0"/>
              </a:spcAft>
              <a:buNone/>
            </a:pPr>
            <a:r>
              <a:rPr lang="en-US" sz="1600" b="1" u="sng" dirty="0"/>
              <a:t>Joint </a:t>
            </a:r>
            <a:r>
              <a:rPr lang="en-US" sz="1600" b="1" u="sng" dirty="0" smtClean="0"/>
              <a:t>Venture</a:t>
            </a:r>
            <a:endParaRPr lang="tr-TR" sz="1600" b="1" u="sng" dirty="0" smtClean="0"/>
          </a:p>
          <a:p>
            <a:pPr marL="0" indent="0" algn="just">
              <a:lnSpc>
                <a:spcPct val="100000"/>
              </a:lnSpc>
              <a:spcBef>
                <a:spcPts val="0"/>
              </a:spcBef>
              <a:spcAft>
                <a:spcPts val="0"/>
              </a:spcAft>
              <a:buNone/>
            </a:pPr>
            <a:endParaRPr lang="en-US" sz="1600" b="1" u="sng" dirty="0"/>
          </a:p>
          <a:p>
            <a:pPr marL="0" indent="0" algn="just">
              <a:lnSpc>
                <a:spcPct val="100000"/>
              </a:lnSpc>
              <a:spcBef>
                <a:spcPts val="0"/>
              </a:spcBef>
              <a:spcAft>
                <a:spcPts val="0"/>
              </a:spcAft>
              <a:buNone/>
            </a:pPr>
            <a:r>
              <a:rPr lang="en-US" sz="1600" dirty="0"/>
              <a:t>ACO and BCO are two unrelated companies that are residents of State R.  </a:t>
            </a:r>
            <a:r>
              <a:rPr lang="en-US" sz="1600" dirty="0"/>
              <a:t>ACO is a construction company and BCO specializes in electronic, sound and light installations</a:t>
            </a:r>
            <a:r>
              <a:rPr lang="en-US" sz="1600" dirty="0" smtClean="0"/>
              <a:t>.</a:t>
            </a:r>
            <a:endParaRPr lang="tr-TR" sz="1600" dirty="0" smtClean="0"/>
          </a:p>
          <a:p>
            <a:pPr marL="0" indent="0" algn="just">
              <a:lnSpc>
                <a:spcPct val="100000"/>
              </a:lnSpc>
              <a:spcBef>
                <a:spcPts val="0"/>
              </a:spcBef>
              <a:spcAft>
                <a:spcPts val="0"/>
              </a:spcAft>
              <a:buNone/>
            </a:pPr>
            <a:endParaRPr lang="en-US" sz="1600" dirty="0"/>
          </a:p>
          <a:p>
            <a:pPr marL="0" indent="0" algn="just">
              <a:lnSpc>
                <a:spcPct val="100000"/>
              </a:lnSpc>
              <a:spcBef>
                <a:spcPts val="0"/>
              </a:spcBef>
              <a:spcAft>
                <a:spcPts val="0"/>
              </a:spcAft>
              <a:buNone/>
            </a:pPr>
            <a:r>
              <a:rPr lang="en-US" sz="1600" dirty="0"/>
              <a:t>Both companies have decided to form a joint venture to build and subsequently sell a modern theatre in State S. ACO will be responsible for the construction of the building and BCO will install the furniture and equipment (including the sound, light and electronic equipment). </a:t>
            </a:r>
            <a:r>
              <a:rPr lang="en-US" sz="1600" dirty="0"/>
              <a:t>The joint venture contract provides that each company will be solely responsible for its own costs and activities, that neither company will be an agent of the other, that the companies will not be partners in a partnership but that they will share equally the sale price of the theatre</a:t>
            </a:r>
            <a:r>
              <a:rPr lang="en-US" sz="1600" dirty="0" smtClean="0"/>
              <a:t>.</a:t>
            </a:r>
            <a:endParaRPr lang="tr-TR" sz="1600" dirty="0" smtClean="0"/>
          </a:p>
          <a:p>
            <a:pPr marL="0" indent="0" algn="just">
              <a:lnSpc>
                <a:spcPct val="100000"/>
              </a:lnSpc>
              <a:spcBef>
                <a:spcPts val="0"/>
              </a:spcBef>
              <a:spcAft>
                <a:spcPts val="0"/>
              </a:spcAft>
              <a:buNone/>
            </a:pPr>
            <a:endParaRPr lang="en-US" sz="1600" dirty="0"/>
          </a:p>
          <a:p>
            <a:pPr marL="0" indent="0" algn="just">
              <a:lnSpc>
                <a:spcPct val="100000"/>
              </a:lnSpc>
              <a:spcBef>
                <a:spcPts val="0"/>
              </a:spcBef>
              <a:spcAft>
                <a:spcPts val="0"/>
              </a:spcAft>
              <a:buNone/>
            </a:pPr>
            <a:r>
              <a:rPr lang="en-US" sz="1600" dirty="0"/>
              <a:t>ACO employees are present in State S for 10 months to build the theatre in State S and BCO’s employees subsequently spend 10 months to install the furniture and equipment.  </a:t>
            </a:r>
          </a:p>
          <a:p>
            <a:pPr marL="0" indent="0" algn="just">
              <a:lnSpc>
                <a:spcPct val="100000"/>
              </a:lnSpc>
              <a:spcBef>
                <a:spcPts val="0"/>
              </a:spcBef>
              <a:spcAft>
                <a:spcPts val="0"/>
              </a:spcAft>
              <a:buNone/>
            </a:pPr>
            <a:endParaRPr lang="en-US" sz="1600" b="1" u="sng" dirty="0"/>
          </a:p>
          <a:p>
            <a:pPr marL="0" indent="0" algn="just">
              <a:lnSpc>
                <a:spcPct val="100000"/>
              </a:lnSpc>
              <a:spcBef>
                <a:spcPts val="0"/>
              </a:spcBef>
              <a:spcAft>
                <a:spcPts val="0"/>
              </a:spcAft>
              <a:buNone/>
            </a:pPr>
            <a:endParaRPr lang="en-US" sz="1600" b="1" u="sng"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08976" y="131667"/>
            <a:ext cx="21748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79" y="262637"/>
            <a:ext cx="9453093" cy="1450757"/>
          </a:xfrm>
        </p:spPr>
        <p:txBody>
          <a:bodyPr>
            <a:normAutofit/>
          </a:bodyPr>
          <a:lstStyle/>
          <a:p>
            <a:r>
              <a:rPr lang="tr-TR" sz="4000" b="1" dirty="0" err="1">
                <a:solidFill>
                  <a:schemeClr val="accent1">
                    <a:lumMod val="75000"/>
                  </a:schemeClr>
                </a:solidFill>
              </a:rPr>
              <a:t>Example</a:t>
            </a:r>
            <a:r>
              <a:rPr lang="tr-TR" sz="4000" b="1" dirty="0">
                <a:solidFill>
                  <a:schemeClr val="accent1">
                    <a:lumMod val="75000"/>
                  </a:schemeClr>
                </a:solidFill>
              </a:rPr>
              <a:t> - </a:t>
            </a:r>
            <a:r>
              <a:rPr lang="tr-TR" sz="4000" b="1" dirty="0" smtClean="0">
                <a:solidFill>
                  <a:schemeClr val="accent1">
                    <a:lumMod val="75000"/>
                  </a:schemeClr>
                </a:solidFill>
              </a:rPr>
              <a:t>4</a:t>
            </a:r>
            <a:endParaRPr lang="en-US" sz="4000" dirty="0">
              <a:solidFill>
                <a:schemeClr val="accent1">
                  <a:lumMod val="75000"/>
                </a:schemeClr>
              </a:solidFill>
            </a:endParaRPr>
          </a:p>
        </p:txBody>
      </p:sp>
    </p:spTree>
    <p:extLst>
      <p:ext uri="{BB962C8B-B14F-4D97-AF65-F5344CB8AC3E}">
        <p14:creationId xmlns:p14="http://schemas.microsoft.com/office/powerpoint/2010/main" val="1769353857"/>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TM10001106[[fn=Badge]]</Template>
  <TotalTime>899</TotalTime>
  <Words>2256</Words>
  <Application>Microsoft Office PowerPoint</Application>
  <PresentationFormat>Widescreen</PresentationFormat>
  <Paragraphs>141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Calibri</vt:lpstr>
      <vt:lpstr>Calibri Light</vt:lpstr>
      <vt:lpstr>Wingdings</vt:lpstr>
      <vt:lpstr>Retrospect</vt:lpstr>
      <vt:lpstr>PowerPoint Presentation</vt:lpstr>
      <vt:lpstr>Permanent Establishment</vt:lpstr>
      <vt:lpstr>Permanent Establishment</vt:lpstr>
      <vt:lpstr>Permanent Establishment - OECD</vt:lpstr>
      <vt:lpstr>Permanent Establishment - DTT</vt:lpstr>
      <vt:lpstr>Example - 1</vt:lpstr>
      <vt:lpstr>Example - 2</vt:lpstr>
      <vt:lpstr>Example - 3</vt:lpstr>
      <vt:lpstr>Example - 4</vt:lpstr>
      <vt:lpstr>Base Erosion and Profit Shifting (“BEPS“)</vt:lpstr>
      <vt:lpstr>Base Erosion and Profit Shifting (“BEPS“)</vt:lpstr>
      <vt:lpstr>Dividend Distribution</vt:lpstr>
      <vt:lpstr>Dividend Distribution</vt:lpstr>
      <vt:lpstr>Dividend Distribution</vt:lpstr>
      <vt:lpstr>Share Transfer</vt:lpstr>
      <vt:lpstr>Share Transfer</vt:lpstr>
      <vt:lpstr>Share Transfer</vt:lpstr>
      <vt:lpstr>Share Transfer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6111 SAYILI KANUN TEŞVİKİ ve İŞBAŞI EĞİTİM VE İŞBİRLİĞİ YÖNTEMİYLE MESLEKİ EĞİTİM TEŞVİKLERİ</dc:title>
  <dc:creator>Pc</dc:creator>
  <cp:lastModifiedBy>GSARUHAN</cp:lastModifiedBy>
  <cp:revision>108</cp:revision>
  <dcterms:created xsi:type="dcterms:W3CDTF">2015-11-02T13:54:52Z</dcterms:created>
  <dcterms:modified xsi:type="dcterms:W3CDTF">2016-01-29T16:07:58Z</dcterms:modified>
</cp:coreProperties>
</file>