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81" r:id="rId2"/>
    <p:sldMasterId id="2147483675" r:id="rId3"/>
    <p:sldMasterId id="2147483689" r:id="rId4"/>
    <p:sldMasterId id="2147483700" r:id="rId5"/>
    <p:sldMasterId id="2147483704" r:id="rId6"/>
    <p:sldMasterId id="2147483711" r:id="rId7"/>
  </p:sldMasterIdLst>
  <p:notesMasterIdLst>
    <p:notesMasterId r:id="rId28"/>
  </p:notesMasterIdLst>
  <p:sldIdLst>
    <p:sldId id="287" r:id="rId8"/>
    <p:sldId id="256" r:id="rId9"/>
    <p:sldId id="269" r:id="rId10"/>
    <p:sldId id="271" r:id="rId11"/>
    <p:sldId id="277" r:id="rId12"/>
    <p:sldId id="278" r:id="rId13"/>
    <p:sldId id="276" r:id="rId14"/>
    <p:sldId id="272" r:id="rId15"/>
    <p:sldId id="273" r:id="rId16"/>
    <p:sldId id="274" r:id="rId17"/>
    <p:sldId id="270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6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7722"/>
    <a:srgbClr val="00A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10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ED013-49FE-4861-80BF-B86A58FFB241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9408C-7E40-438C-9D79-D08BDA1CA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06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9408C-7E40-438C-9D79-D08BDA1CA419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023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864169"/>
            <a:ext cx="7772400" cy="747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Name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700067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 or 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134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0838" cy="6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35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6A03CC67-5465-4AF8-A3AD-0DEED60CB7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368728" y="63764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/>
              <a:t>© 2016</a:t>
            </a:r>
            <a:endParaRPr lang="en-US" sz="11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2790" y="274638"/>
            <a:ext cx="8664357" cy="66990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5"/>
          <p:cNvSpPr>
            <a:spLocks noGrp="1"/>
          </p:cNvSpPr>
          <p:nvPr>
            <p:ph sz="quarter" idx="14" hasCustomPrompt="1"/>
          </p:nvPr>
        </p:nvSpPr>
        <p:spPr>
          <a:xfrm>
            <a:off x="342791" y="1428689"/>
            <a:ext cx="8664357" cy="950331"/>
          </a:xfrm>
          <a:prstGeom prst="rect">
            <a:avLst/>
          </a:prstGeom>
        </p:spPr>
        <p:txBody>
          <a:bodyPr vert="horz"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dirty="0" smtClean="0"/>
              <a:t>1st level bullet (Arial 18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95746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PHuegel\Downloads\chalkboard-1337809_192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742502"/>
            <a:ext cx="9144000" cy="172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825487"/>
            <a:ext cx="8229600" cy="778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Questions and Comments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9025269" y="0"/>
            <a:ext cx="129364" cy="6858000"/>
          </a:xfrm>
          <a:prstGeom prst="rect">
            <a:avLst/>
          </a:prstGeom>
          <a:solidFill>
            <a:srgbClr val="E87722">
              <a:alpha val="74000"/>
            </a:srgb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933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0838" cy="6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790" y="274638"/>
            <a:ext cx="6530758" cy="66990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35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6A03CC67-5465-4AF8-A3AD-0DEED60CB7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368728" y="63764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/>
              <a:t>© 2016</a:t>
            </a:r>
            <a:endParaRPr lang="en-US" sz="1100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4" hasCustomPrompt="1"/>
          </p:nvPr>
        </p:nvSpPr>
        <p:spPr>
          <a:xfrm>
            <a:off x="342791" y="1428689"/>
            <a:ext cx="6530758" cy="950331"/>
          </a:xfrm>
          <a:prstGeom prst="rect">
            <a:avLst/>
          </a:prstGeom>
        </p:spPr>
        <p:txBody>
          <a:bodyPr vert="horz"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dirty="0" smtClean="0"/>
              <a:t>1st level bullet (Arial 18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27481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0838" cy="6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35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6A03CC67-5465-4AF8-A3AD-0DEED60CB7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368728" y="63764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/>
              <a:t>© 2016</a:t>
            </a:r>
            <a:endParaRPr lang="en-US" sz="11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2790" y="274638"/>
            <a:ext cx="6530758" cy="66990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5"/>
          <p:cNvSpPr>
            <a:spLocks noGrp="1"/>
          </p:cNvSpPr>
          <p:nvPr>
            <p:ph sz="quarter" idx="14" hasCustomPrompt="1"/>
          </p:nvPr>
        </p:nvSpPr>
        <p:spPr>
          <a:xfrm>
            <a:off x="342791" y="1428689"/>
            <a:ext cx="6530758" cy="950331"/>
          </a:xfrm>
          <a:prstGeom prst="rect">
            <a:avLst/>
          </a:prstGeom>
        </p:spPr>
        <p:txBody>
          <a:bodyPr vert="horz"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dirty="0" smtClean="0"/>
              <a:t>1st level bullet (Arial 18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44405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0838" cy="6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35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6A03CC67-5465-4AF8-A3AD-0DEED60CB7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368728" y="63764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/>
              <a:t>© 2016</a:t>
            </a:r>
            <a:endParaRPr lang="en-US" sz="11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2790" y="274638"/>
            <a:ext cx="6530758" cy="66990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5"/>
          <p:cNvSpPr>
            <a:spLocks noGrp="1"/>
          </p:cNvSpPr>
          <p:nvPr>
            <p:ph sz="quarter" idx="14" hasCustomPrompt="1"/>
          </p:nvPr>
        </p:nvSpPr>
        <p:spPr>
          <a:xfrm>
            <a:off x="342791" y="1428689"/>
            <a:ext cx="6530758" cy="950331"/>
          </a:xfrm>
          <a:prstGeom prst="rect">
            <a:avLst/>
          </a:prstGeom>
        </p:spPr>
        <p:txBody>
          <a:bodyPr vert="horz"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dirty="0" smtClean="0"/>
              <a:t>1st level bullet (Arial 18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84868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0838" cy="6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35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6A03CC67-5465-4AF8-A3AD-0DEED60CB7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368728" y="63764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/>
              <a:t>© 2016</a:t>
            </a:r>
            <a:endParaRPr lang="en-US" sz="11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2790" y="274638"/>
            <a:ext cx="6530758" cy="66990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5"/>
          <p:cNvSpPr>
            <a:spLocks noGrp="1"/>
          </p:cNvSpPr>
          <p:nvPr>
            <p:ph sz="quarter" idx="14" hasCustomPrompt="1"/>
          </p:nvPr>
        </p:nvSpPr>
        <p:spPr>
          <a:xfrm>
            <a:off x="342791" y="1428689"/>
            <a:ext cx="6530758" cy="950331"/>
          </a:xfrm>
          <a:prstGeom prst="rect">
            <a:avLst/>
          </a:prstGeom>
        </p:spPr>
        <p:txBody>
          <a:bodyPr vert="horz"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dirty="0" smtClean="0"/>
              <a:t>1st level bullet (Arial 18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6654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0838" cy="6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35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6A03CC67-5465-4AF8-A3AD-0DEED60CB7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368728" y="63764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/>
              <a:t>© 2016</a:t>
            </a:r>
            <a:endParaRPr lang="en-US" sz="11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42790" y="274638"/>
            <a:ext cx="5967575" cy="66990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15"/>
          <p:cNvSpPr>
            <a:spLocks noGrp="1"/>
          </p:cNvSpPr>
          <p:nvPr>
            <p:ph sz="quarter" idx="14" hasCustomPrompt="1"/>
          </p:nvPr>
        </p:nvSpPr>
        <p:spPr>
          <a:xfrm>
            <a:off x="342791" y="1428689"/>
            <a:ext cx="5967575" cy="950331"/>
          </a:xfrm>
          <a:prstGeom prst="rect">
            <a:avLst/>
          </a:prstGeom>
        </p:spPr>
        <p:txBody>
          <a:bodyPr vert="horz"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dirty="0" smtClean="0"/>
              <a:t>1st level bullet (Arial 18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24125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0838" cy="6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35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6A03CC67-5465-4AF8-A3AD-0DEED60CB7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368728" y="63764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/>
              <a:t>© 2016</a:t>
            </a:r>
            <a:endParaRPr lang="en-US" sz="11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42790" y="274638"/>
            <a:ext cx="5967575" cy="66990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15"/>
          <p:cNvSpPr>
            <a:spLocks noGrp="1"/>
          </p:cNvSpPr>
          <p:nvPr>
            <p:ph sz="quarter" idx="14" hasCustomPrompt="1"/>
          </p:nvPr>
        </p:nvSpPr>
        <p:spPr>
          <a:xfrm>
            <a:off x="342791" y="1428689"/>
            <a:ext cx="5967575" cy="950331"/>
          </a:xfrm>
          <a:prstGeom prst="rect">
            <a:avLst/>
          </a:prstGeom>
        </p:spPr>
        <p:txBody>
          <a:bodyPr vert="horz"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dirty="0" smtClean="0"/>
              <a:t>1st level bullet (Arial 18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0477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0838" cy="6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35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6A03CC67-5465-4AF8-A3AD-0DEED60CB7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368728" y="63764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/>
              <a:t>© 2016</a:t>
            </a:r>
            <a:endParaRPr lang="en-US" sz="11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42790" y="274638"/>
            <a:ext cx="5967575" cy="66990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15"/>
          <p:cNvSpPr>
            <a:spLocks noGrp="1"/>
          </p:cNvSpPr>
          <p:nvPr>
            <p:ph sz="quarter" idx="14" hasCustomPrompt="1"/>
          </p:nvPr>
        </p:nvSpPr>
        <p:spPr>
          <a:xfrm>
            <a:off x="342791" y="1428689"/>
            <a:ext cx="5967575" cy="950331"/>
          </a:xfrm>
          <a:prstGeom prst="rect">
            <a:avLst/>
          </a:prstGeom>
        </p:spPr>
        <p:txBody>
          <a:bodyPr vert="horz"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dirty="0" smtClean="0"/>
              <a:t>1st level bullet (Arial 18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27888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0838" cy="6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35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6A03CC67-5465-4AF8-A3AD-0DEED60CB7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368728" y="63764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/>
              <a:t>© 2016</a:t>
            </a:r>
            <a:endParaRPr lang="en-US" sz="11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2790" y="274638"/>
            <a:ext cx="5967575" cy="66990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5"/>
          <p:cNvSpPr>
            <a:spLocks noGrp="1"/>
          </p:cNvSpPr>
          <p:nvPr>
            <p:ph sz="quarter" idx="14" hasCustomPrompt="1"/>
          </p:nvPr>
        </p:nvSpPr>
        <p:spPr>
          <a:xfrm>
            <a:off x="342791" y="1428689"/>
            <a:ext cx="5967575" cy="950331"/>
          </a:xfrm>
          <a:prstGeom prst="rect">
            <a:avLst/>
          </a:prstGeom>
        </p:spPr>
        <p:txBody>
          <a:bodyPr vert="horz"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dirty="0" smtClean="0"/>
              <a:t>1st level bullet (Arial 18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711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3821253"/>
            <a:ext cx="8229600" cy="689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457200" y="4839933"/>
            <a:ext cx="8229600" cy="1064098"/>
          </a:xfrm>
          <a:prstGeom prst="rect">
            <a:avLst/>
          </a:prstGeom>
        </p:spPr>
        <p:txBody>
          <a:bodyPr vert="horz"/>
          <a:lstStyle>
            <a:lvl1pPr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061197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0838" cy="6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35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6A03CC67-5465-4AF8-A3AD-0DEED60CB7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368728" y="63764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/>
              <a:t>© 2016</a:t>
            </a:r>
            <a:endParaRPr lang="en-US" sz="11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2790" y="274638"/>
            <a:ext cx="8664357" cy="66990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5"/>
          <p:cNvSpPr>
            <a:spLocks noGrp="1"/>
          </p:cNvSpPr>
          <p:nvPr>
            <p:ph sz="quarter" idx="14" hasCustomPrompt="1"/>
          </p:nvPr>
        </p:nvSpPr>
        <p:spPr>
          <a:xfrm>
            <a:off x="342791" y="1428689"/>
            <a:ext cx="8664357" cy="950331"/>
          </a:xfrm>
          <a:prstGeom prst="rect">
            <a:avLst/>
          </a:prstGeom>
        </p:spPr>
        <p:txBody>
          <a:bodyPr vert="horz"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dirty="0" smtClean="0"/>
              <a:t>1st level bullet (Arial 18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725538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342790" y="1448235"/>
            <a:ext cx="7711481" cy="424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 baseline="0">
                <a:solidFill>
                  <a:srgbClr val="E8772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1st level test (Arial 20pt)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35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6A03CC67-5465-4AF8-A3AD-0DEED60CB7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2790" y="274638"/>
            <a:ext cx="5967575" cy="66990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>
                <a:solidFill>
                  <a:srgbClr val="00A3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15"/>
          <p:cNvSpPr>
            <a:spLocks noGrp="1"/>
          </p:cNvSpPr>
          <p:nvPr>
            <p:ph sz="quarter" idx="14" hasCustomPrompt="1"/>
          </p:nvPr>
        </p:nvSpPr>
        <p:spPr>
          <a:xfrm>
            <a:off x="342791" y="1951185"/>
            <a:ext cx="5967575" cy="950331"/>
          </a:xfrm>
          <a:prstGeom prst="rect">
            <a:avLst/>
          </a:prstGeom>
        </p:spPr>
        <p:txBody>
          <a:bodyPr vert="horz"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dirty="0" smtClean="0"/>
              <a:t>1st level bullet (Arial 18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80100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2790" y="1258464"/>
            <a:ext cx="8419373" cy="478733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400"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Text (Arial 14pt)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.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. Nam ligula </a:t>
            </a:r>
            <a:r>
              <a:rPr lang="en-US" dirty="0" err="1" smtClean="0"/>
              <a:t>nisl</a:t>
            </a:r>
            <a:r>
              <a:rPr lang="en-US" dirty="0" smtClean="0"/>
              <a:t>,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,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, </a:t>
            </a:r>
            <a:r>
              <a:rPr lang="en-US" dirty="0" err="1" smtClean="0"/>
              <a:t>eros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pretium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.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. Integer </a:t>
            </a:r>
            <a:r>
              <a:rPr lang="en-US" dirty="0" err="1" smtClean="0"/>
              <a:t>quis</a:t>
            </a:r>
            <a:r>
              <a:rPr lang="en-US" dirty="0" smtClean="0"/>
              <a:t> magna.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, quam id </a:t>
            </a:r>
            <a:r>
              <a:rPr lang="en-US" dirty="0" err="1" smtClean="0"/>
              <a:t>interdum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,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,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pharetra</a:t>
            </a:r>
            <a:r>
              <a:rPr lang="en-US" dirty="0" smtClean="0"/>
              <a:t> quam </a:t>
            </a:r>
            <a:r>
              <a:rPr lang="en-US" dirty="0" err="1" smtClean="0"/>
              <a:t>nulla</a:t>
            </a:r>
            <a:r>
              <a:rPr lang="en-US" dirty="0" smtClean="0"/>
              <a:t> et est. </a:t>
            </a:r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ultricies</a:t>
            </a:r>
            <a:r>
              <a:rPr lang="en-US" dirty="0" smtClean="0"/>
              <a:t>, </a:t>
            </a:r>
            <a:r>
              <a:rPr lang="en-US" dirty="0" err="1" smtClean="0"/>
              <a:t>nibh</a:t>
            </a:r>
            <a:r>
              <a:rPr lang="en-US" dirty="0" smtClean="0"/>
              <a:t> id </a:t>
            </a:r>
            <a:r>
              <a:rPr lang="en-US" dirty="0" err="1" smtClean="0"/>
              <a:t>mattis</a:t>
            </a:r>
            <a:r>
              <a:rPr lang="en-US" dirty="0" smtClean="0"/>
              <a:t> dictum,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luctus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. Nam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nisi a mi </a:t>
            </a:r>
            <a:r>
              <a:rPr lang="en-US" dirty="0" err="1" smtClean="0"/>
              <a:t>ultricies</a:t>
            </a:r>
            <a:r>
              <a:rPr lang="en-US" dirty="0" smtClean="0"/>
              <a:t> </a:t>
            </a:r>
            <a:r>
              <a:rPr lang="en-US" dirty="0" err="1" smtClean="0"/>
              <a:t>convallis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pede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ante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 per </a:t>
            </a:r>
            <a:r>
              <a:rPr lang="en-US" dirty="0" err="1" smtClean="0"/>
              <a:t>conubia</a:t>
            </a:r>
            <a:r>
              <a:rPr lang="en-US" dirty="0" smtClean="0"/>
              <a:t> nostra, per </a:t>
            </a:r>
            <a:r>
              <a:rPr lang="en-US" dirty="0" err="1" smtClean="0"/>
              <a:t>inceptos</a:t>
            </a:r>
            <a:r>
              <a:rPr lang="en-US" dirty="0" smtClean="0"/>
              <a:t> </a:t>
            </a:r>
            <a:r>
              <a:rPr lang="en-US" dirty="0" err="1" smtClean="0"/>
              <a:t>hymenaeos</a:t>
            </a:r>
            <a:r>
              <a:rPr lang="en-US" dirty="0" smtClean="0"/>
              <a:t>. </a:t>
            </a:r>
            <a:r>
              <a:rPr lang="en-US" dirty="0" err="1" smtClean="0"/>
              <a:t>Suspendisse</a:t>
            </a:r>
            <a:r>
              <a:rPr lang="en-US" dirty="0" smtClean="0"/>
              <a:t> </a:t>
            </a:r>
            <a:r>
              <a:rPr lang="en-US" dirty="0" err="1" smtClean="0"/>
              <a:t>potenti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lacus, </a:t>
            </a:r>
            <a:r>
              <a:rPr lang="en-US" dirty="0" err="1" smtClean="0"/>
              <a:t>lobortis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pharetra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, </a:t>
            </a:r>
            <a:r>
              <a:rPr lang="en-US" dirty="0" err="1" smtClean="0"/>
              <a:t>nunc</a:t>
            </a:r>
            <a:r>
              <a:rPr lang="en-US" dirty="0" smtClean="0"/>
              <a:t>. </a:t>
            </a:r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ultricies</a:t>
            </a:r>
            <a:r>
              <a:rPr lang="en-US" dirty="0" smtClean="0"/>
              <a:t> ligula id </a:t>
            </a:r>
            <a:r>
              <a:rPr lang="en-US" dirty="0" err="1" smtClean="0"/>
              <a:t>nulla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pretium</a:t>
            </a:r>
            <a:r>
              <a:rPr lang="en-US" dirty="0" smtClean="0"/>
              <a:t>, </a:t>
            </a:r>
            <a:r>
              <a:rPr lang="en-US" dirty="0" err="1" smtClean="0"/>
              <a:t>pede</a:t>
            </a:r>
            <a:r>
              <a:rPr lang="en-US" dirty="0" smtClean="0"/>
              <a:t> vitae </a:t>
            </a:r>
            <a:r>
              <a:rPr lang="en-US" dirty="0" err="1" smtClean="0"/>
              <a:t>pharetra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, lacus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ante, </a:t>
            </a:r>
            <a:r>
              <a:rPr lang="en-US" dirty="0" err="1" smtClean="0"/>
              <a:t>eu</a:t>
            </a:r>
            <a:r>
              <a:rPr lang="en-US" dirty="0" smtClean="0"/>
              <a:t> tempus </a:t>
            </a:r>
            <a:r>
              <a:rPr lang="en-US" dirty="0" err="1" smtClean="0"/>
              <a:t>tellus</a:t>
            </a:r>
            <a:r>
              <a:rPr lang="en-US" dirty="0" smtClean="0"/>
              <a:t> </a:t>
            </a:r>
            <a:r>
              <a:rPr lang="en-US" dirty="0" err="1" smtClean="0"/>
              <a:t>libero</a:t>
            </a:r>
            <a:r>
              <a:rPr lang="en-US" dirty="0" smtClean="0"/>
              <a:t> at </a:t>
            </a:r>
            <a:r>
              <a:rPr lang="en-US" dirty="0" err="1" smtClean="0"/>
              <a:t>tortor</a:t>
            </a:r>
            <a:r>
              <a:rPr lang="en-US" dirty="0" smtClean="0"/>
              <a:t>. In nisi </a:t>
            </a:r>
            <a:r>
              <a:rPr lang="en-US" dirty="0" err="1" smtClean="0"/>
              <a:t>lectus</a:t>
            </a:r>
            <a:r>
              <a:rPr lang="en-US" dirty="0" smtClean="0"/>
              <a:t>, </a:t>
            </a:r>
            <a:r>
              <a:rPr lang="en-US" dirty="0" err="1" smtClean="0"/>
              <a:t>interdum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, </a:t>
            </a:r>
            <a:r>
              <a:rPr lang="en-US" dirty="0" err="1" smtClean="0"/>
              <a:t>rutrum</a:t>
            </a:r>
            <a:r>
              <a:rPr lang="en-US" dirty="0" smtClean="0"/>
              <a:t> et, </a:t>
            </a:r>
            <a:r>
              <a:rPr lang="en-US" dirty="0" err="1" smtClean="0"/>
              <a:t>rhoncus</a:t>
            </a:r>
            <a:r>
              <a:rPr lang="en-US" dirty="0" smtClean="0"/>
              <a:t> et, ante.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 </a:t>
            </a:r>
            <a:r>
              <a:rPr lang="en-US" dirty="0" err="1" smtClean="0"/>
              <a:t>gravida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. </a:t>
            </a:r>
            <a:r>
              <a:rPr lang="en-US" dirty="0" err="1" smtClean="0"/>
              <a:t>Nunc</a:t>
            </a:r>
            <a:r>
              <a:rPr lang="en-US" dirty="0" smtClean="0"/>
              <a:t> a </a:t>
            </a:r>
            <a:r>
              <a:rPr lang="en-US" dirty="0" err="1" smtClean="0"/>
              <a:t>sapien</a:t>
            </a:r>
            <a:r>
              <a:rPr lang="en-US" dirty="0" smtClean="0"/>
              <a:t>. In </a:t>
            </a:r>
            <a:r>
              <a:rPr lang="en-US" dirty="0" err="1" smtClean="0"/>
              <a:t>nunc</a:t>
            </a:r>
            <a:r>
              <a:rPr lang="en-US" dirty="0" smtClean="0"/>
              <a:t> ligula,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, </a:t>
            </a:r>
            <a:r>
              <a:rPr lang="en-US" dirty="0" err="1" smtClean="0"/>
              <a:t>purus</a:t>
            </a:r>
            <a:r>
              <a:rPr lang="en-US" dirty="0" smtClean="0"/>
              <a:t>. </a:t>
            </a:r>
            <a:r>
              <a:rPr lang="en-US" dirty="0" err="1" smtClean="0"/>
              <a:t>Suspendisse</a:t>
            </a:r>
            <a:r>
              <a:rPr lang="en-US" dirty="0" smtClean="0"/>
              <a:t> </a:t>
            </a:r>
            <a:r>
              <a:rPr lang="en-US" dirty="0" err="1" smtClean="0"/>
              <a:t>potenti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ornare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Integer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ac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 </a:t>
            </a:r>
            <a:r>
              <a:rPr lang="en-US" dirty="0" err="1" smtClean="0"/>
              <a:t>pede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at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gravida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 at </a:t>
            </a:r>
            <a:r>
              <a:rPr lang="en-US" dirty="0" err="1" smtClean="0"/>
              <a:t>massa</a:t>
            </a:r>
            <a:r>
              <a:rPr lang="en-US" dirty="0" smtClean="0"/>
              <a:t>. </a:t>
            </a:r>
            <a:r>
              <a:rPr lang="en-US" dirty="0" err="1" smtClean="0"/>
              <a:t>Proin</a:t>
            </a:r>
            <a:r>
              <a:rPr lang="en-US" dirty="0" smtClean="0"/>
              <a:t> magna </a:t>
            </a:r>
            <a:r>
              <a:rPr lang="en-US" dirty="0" err="1" smtClean="0"/>
              <a:t>mauris</a:t>
            </a:r>
            <a:r>
              <a:rPr lang="en-US" dirty="0" smtClean="0"/>
              <a:t>,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, </a:t>
            </a:r>
            <a:r>
              <a:rPr lang="en-US" dirty="0" err="1" smtClean="0"/>
              <a:t>fermentum</a:t>
            </a:r>
            <a:r>
              <a:rPr lang="en-US" dirty="0" smtClean="0"/>
              <a:t> a, </a:t>
            </a:r>
            <a:r>
              <a:rPr lang="en-US" dirty="0" err="1" smtClean="0"/>
              <a:t>imperdiet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, </a:t>
            </a:r>
            <a:r>
              <a:rPr lang="en-US" dirty="0" err="1" smtClean="0"/>
              <a:t>mauris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nunc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est.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porttitor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luctus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semper </a:t>
            </a:r>
            <a:r>
              <a:rPr lang="en-US" dirty="0" err="1" smtClean="0"/>
              <a:t>fermentum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in ante at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. In </a:t>
            </a:r>
            <a:r>
              <a:rPr lang="en-US" dirty="0" err="1" smtClean="0"/>
              <a:t>hac</a:t>
            </a:r>
            <a:r>
              <a:rPr lang="en-US" dirty="0" smtClean="0"/>
              <a:t> </a:t>
            </a:r>
            <a:r>
              <a:rPr lang="en-US" dirty="0" err="1" smtClean="0"/>
              <a:t>habitasse</a:t>
            </a:r>
            <a:r>
              <a:rPr lang="en-US" dirty="0" smtClean="0"/>
              <a:t> </a:t>
            </a:r>
            <a:r>
              <a:rPr lang="en-US" dirty="0" err="1" smtClean="0"/>
              <a:t>platea</a:t>
            </a:r>
            <a:r>
              <a:rPr lang="en-US" dirty="0" smtClean="0"/>
              <a:t> </a:t>
            </a:r>
            <a:r>
              <a:rPr lang="en-US" dirty="0" err="1" smtClean="0"/>
              <a:t>dictumst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diam.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condimentum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nunc</a:t>
            </a:r>
            <a:r>
              <a:rPr lang="en-US" dirty="0" smtClean="0"/>
              <a:t> non </a:t>
            </a:r>
            <a:r>
              <a:rPr lang="en-US" dirty="0" err="1" smtClean="0"/>
              <a:t>nunc</a:t>
            </a:r>
            <a:r>
              <a:rPr lang="en-US" dirty="0" smtClean="0"/>
              <a:t>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35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6A03CC67-5465-4AF8-A3AD-0DEED60CB7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2790" y="274638"/>
            <a:ext cx="5967575" cy="66990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>
                <a:solidFill>
                  <a:srgbClr val="00A3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511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35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6A03CC67-5465-4AF8-A3AD-0DEED60CB7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467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0838" cy="6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825487"/>
            <a:ext cx="8229600" cy="778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 (Arial 24pt)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603506"/>
            <a:ext cx="8229600" cy="53613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For more information visit: www.AAFCPA.com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4634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0838" cy="6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825487"/>
            <a:ext cx="8229600" cy="778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 (Arial 24pt)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603506"/>
            <a:ext cx="8229600" cy="53613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For more information visit: www.AAFCPA.com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4018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0838" cy="6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825487"/>
            <a:ext cx="8229600" cy="778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 (Arial 24pt)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603506"/>
            <a:ext cx="8229600" cy="53613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For more information visit: www.AAFCPA.com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1521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FFC1-2AD1-4D0A-B8C5-FFC62DE0F5B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03/06/2016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CB32-F788-43E4-9589-CBBE4E1D858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9388"/>
            <a:ext cx="9255126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0541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8505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FFC1-2AD1-4D0A-B8C5-FFC62DE0F5B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CB32-F788-43E4-9589-CBBE4E1D858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5384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FFC1-2AD1-4D0A-B8C5-FFC62DE0F5B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CB32-F788-43E4-9589-CBBE4E1D858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742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85800" y="3864169"/>
            <a:ext cx="7772400" cy="74761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0A3AD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85800" y="4700067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592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FFC1-2AD1-4D0A-B8C5-FFC62DE0F5B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CB32-F788-43E4-9589-CBBE4E1D858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1426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FFC1-2AD1-4D0A-B8C5-FFC62DE0F5B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CB32-F788-43E4-9589-CBBE4E1D858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486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FFC1-2AD1-4D0A-B8C5-FFC62DE0F5B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CB32-F788-43E4-9589-CBBE4E1D858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2347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FFC1-2AD1-4D0A-B8C5-FFC62DE0F5B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CB32-F788-43E4-9589-CBBE4E1D858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4554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FFC1-2AD1-4D0A-B8C5-FFC62DE0F5B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CB32-F788-43E4-9589-CBBE4E1D858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444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FFC1-2AD1-4D0A-B8C5-FFC62DE0F5B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CB32-F788-43E4-9589-CBBE4E1D858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3238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FFC1-2AD1-4D0A-B8C5-FFC62DE0F5B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CB32-F788-43E4-9589-CBBE4E1D858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5804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FFC1-2AD1-4D0A-B8C5-FFC62DE0F5B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CB32-F788-43E4-9589-CBBE4E1D858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0085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APA_TitleBas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44" y="2552032"/>
            <a:ext cx="9293464" cy="44773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1285514" cy="140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14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85800" y="3864169"/>
            <a:ext cx="7772400" cy="74761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0A3AD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85800" y="4700067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226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3864169"/>
            <a:ext cx="7772400" cy="74761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0A3AD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700067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235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48"/>
            <a:ext cx="9236075" cy="692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15"/>
          <p:cNvSpPr>
            <a:spLocks noGrp="1"/>
          </p:cNvSpPr>
          <p:nvPr>
            <p:ph sz="quarter" idx="14" hasCustomPrompt="1"/>
          </p:nvPr>
        </p:nvSpPr>
        <p:spPr>
          <a:xfrm>
            <a:off x="342790" y="1685955"/>
            <a:ext cx="4599603" cy="27924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Section Title 1 (Arial 18pt)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Section 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Section Title 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Section Title 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Section Title 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Section Title 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Section Title 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Section Title 8</a:t>
            </a:r>
          </a:p>
          <a:p>
            <a:pPr lvl="0"/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35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6A03CC67-5465-4AF8-A3AD-0DEED60CB7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368728" y="63764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/>
              <a:t>© 2016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6170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6075" cy="692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35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6A03CC67-5465-4AF8-A3AD-0DEED60CB7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368728" y="63764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/>
              <a:t>© 2016</a:t>
            </a:r>
            <a:endParaRPr lang="en-US" sz="1100" dirty="0"/>
          </a:p>
        </p:txBody>
      </p:sp>
      <p:sp>
        <p:nvSpPr>
          <p:cNvPr id="8" name="Content Placeholder 15"/>
          <p:cNvSpPr>
            <a:spLocks noGrp="1"/>
          </p:cNvSpPr>
          <p:nvPr>
            <p:ph sz="quarter" idx="14" hasCustomPrompt="1"/>
          </p:nvPr>
        </p:nvSpPr>
        <p:spPr>
          <a:xfrm>
            <a:off x="342790" y="1685955"/>
            <a:ext cx="4599603" cy="27924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Section Title 1 (Arial 18pt)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Section 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Section Title 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Section Title 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Section Title 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Section Title 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Section Title 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Section Title 8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119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6075" cy="692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35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6A03CC67-5465-4AF8-A3AD-0DEED60CB7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368728" y="63764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/>
              <a:t>© 2016</a:t>
            </a:r>
            <a:endParaRPr lang="en-US" sz="1100" dirty="0"/>
          </a:p>
        </p:txBody>
      </p:sp>
      <p:sp>
        <p:nvSpPr>
          <p:cNvPr id="9" name="Content Placeholder 15"/>
          <p:cNvSpPr>
            <a:spLocks noGrp="1"/>
          </p:cNvSpPr>
          <p:nvPr>
            <p:ph sz="quarter" idx="14" hasCustomPrompt="1"/>
          </p:nvPr>
        </p:nvSpPr>
        <p:spPr>
          <a:xfrm>
            <a:off x="342790" y="1685955"/>
            <a:ext cx="4599603" cy="27924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Section Title 1 (Arial 18pt)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Section 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Section Title 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Section Title 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Section Title 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Section Title 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Section Title 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Section Title 8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264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0838" cy="6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35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6A03CC67-5465-4AF8-A3AD-0DEED60CB7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368728" y="63764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/>
              <a:t>© 2016</a:t>
            </a:r>
            <a:endParaRPr lang="en-US" sz="1100" dirty="0"/>
          </a:p>
        </p:txBody>
      </p:sp>
      <p:sp>
        <p:nvSpPr>
          <p:cNvPr id="9" name="Content Placeholder 15"/>
          <p:cNvSpPr>
            <a:spLocks noGrp="1"/>
          </p:cNvSpPr>
          <p:nvPr>
            <p:ph sz="quarter" idx="14" hasCustomPrompt="1"/>
          </p:nvPr>
        </p:nvSpPr>
        <p:spPr>
          <a:xfrm>
            <a:off x="342790" y="1685955"/>
            <a:ext cx="4599603" cy="27924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Section Title 1 (Arial 18pt)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Section 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Section Title 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Section Title 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Section Title 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Section Title 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Section Title 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Section Title 8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094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6075" cy="692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49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5" r:id="rId2"/>
    <p:sldLayoutId id="2147483710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E8772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Arial"/>
          <a:ea typeface="+mn-ea"/>
          <a:cs typeface="Arial"/>
        </a:defRPr>
      </a:lvl1pPr>
      <a:lvl2pPr marL="742950" marR="0" indent="-28575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•"/>
        <a:tabLst/>
        <a:defRPr sz="1600" kern="1200">
          <a:solidFill>
            <a:srgbClr val="FFFFFF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FFFFF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FFFFF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FFFFF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6075" cy="692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64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3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Arial Blac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790" y="274638"/>
            <a:ext cx="459960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Slider Header Here (Arial 24pt)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35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6A03CC67-5465-4AF8-A3AD-0DEED60CB7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54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4" r:id="rId2"/>
    <p:sldLayoutId id="2147483687" r:id="rId3"/>
    <p:sldLayoutId id="2147483688" r:id="rId4"/>
    <p:sldLayoutId id="2147483708" r:id="rId5"/>
    <p:sldLayoutId id="2147483709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00A3AD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b="1" kern="1200" baseline="0">
          <a:solidFill>
            <a:srgbClr val="E87722"/>
          </a:solidFill>
          <a:latin typeface="Arial"/>
          <a:ea typeface="+mn-ea"/>
          <a:cs typeface="Arial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42790" y="274638"/>
            <a:ext cx="459960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Slider Header Here (Arial 24pt)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35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6A03CC67-5465-4AF8-A3AD-0DEED60CB7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368728" y="63764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/>
              <a:t>© 2015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81169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691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00A3AD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6075" cy="692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35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6A03CC67-5465-4AF8-A3AD-0DEED60CB7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368728" y="63764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/>
              <a:t>© 2016</a:t>
            </a:r>
            <a:endParaRPr lang="en-US" sz="1100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2790" y="274638"/>
            <a:ext cx="8198309" cy="860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Slider Header Here (Arial 24pt)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6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00A3A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49305"/>
            <a:ext cx="8229600" cy="778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Thank you (Arial 24pt)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27324"/>
            <a:ext cx="8229600" cy="596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For more information visit: www.AAFCPA.com</a:t>
            </a:r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68728" y="63764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/>
              <a:t>© 2015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0144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B0CFFC1-2AD1-4D0A-B8C5-FFC62DE0F5B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03/06/2016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169CB32-F788-43E4-9589-CBBE4E1D858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86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23528" y="2192290"/>
            <a:ext cx="690930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GB" sz="36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a typeface="ＭＳ Ｐゴシック" charset="0"/>
                <a:cs typeface="Calibri"/>
                <a:sym typeface="Arial" charset="0"/>
              </a:rPr>
              <a:t>IAPA </a:t>
            </a:r>
            <a:r>
              <a:rPr lang="en-GB" sz="36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a typeface="ＭＳ Ｐゴシック" charset="0"/>
                <a:cs typeface="Calibri"/>
                <a:sym typeface="Arial" charset="0"/>
              </a:rPr>
              <a:t>Audit Forum</a:t>
            </a:r>
            <a:endParaRPr lang="en-GB" sz="3600" b="1" kern="0" dirty="0">
              <a:solidFill>
                <a:prstClr val="black">
                  <a:lumMod val="50000"/>
                  <a:lumOff val="50000"/>
                </a:prstClr>
              </a:solidFill>
              <a:ea typeface="ＭＳ Ｐゴシック" charset="0"/>
              <a:cs typeface="Calibri"/>
              <a:sym typeface="Arial" charset="0"/>
            </a:endParaRPr>
          </a:p>
          <a:p>
            <a:pPr defTabSz="914400"/>
            <a:r>
              <a:rPr lang="en-GB" sz="3200" kern="0" dirty="0" smtClean="0">
                <a:solidFill>
                  <a:prstClr val="black">
                    <a:lumMod val="50000"/>
                    <a:lumOff val="50000"/>
                  </a:prstClr>
                </a:solidFill>
                <a:ea typeface="ＭＳ Ｐゴシック" charset="0"/>
                <a:cs typeface="Calibri"/>
                <a:sym typeface="Arial" charset="0"/>
              </a:rPr>
              <a:t>Chaired by </a:t>
            </a:r>
            <a:r>
              <a:rPr lang="en-GB" sz="3200" kern="0" dirty="0" err="1" smtClean="0">
                <a:solidFill>
                  <a:prstClr val="black">
                    <a:lumMod val="50000"/>
                    <a:lumOff val="50000"/>
                  </a:prstClr>
                </a:solidFill>
                <a:ea typeface="ＭＳ Ｐゴシック" charset="0"/>
                <a:cs typeface="Calibri"/>
                <a:sym typeface="Arial" charset="0"/>
              </a:rPr>
              <a:t>Juergen</a:t>
            </a:r>
            <a:r>
              <a:rPr lang="en-GB" sz="3200" kern="0" dirty="0" smtClean="0">
                <a:solidFill>
                  <a:prstClr val="black">
                    <a:lumMod val="50000"/>
                    <a:lumOff val="50000"/>
                  </a:prstClr>
                </a:solidFill>
                <a:ea typeface="ＭＳ Ｐゴシック" charset="0"/>
                <a:cs typeface="Calibri"/>
                <a:sym typeface="Arial" charset="0"/>
              </a:rPr>
              <a:t> </a:t>
            </a:r>
            <a:r>
              <a:rPr lang="en-GB" sz="3200" kern="0" dirty="0" err="1" smtClean="0">
                <a:solidFill>
                  <a:prstClr val="black">
                    <a:lumMod val="50000"/>
                    <a:lumOff val="50000"/>
                  </a:prstClr>
                </a:solidFill>
                <a:ea typeface="ＭＳ Ｐゴシック" charset="0"/>
                <a:cs typeface="Calibri"/>
                <a:sym typeface="Arial" charset="0"/>
              </a:rPr>
              <a:t>Liebhart</a:t>
            </a:r>
            <a:endParaRPr lang="en-GB" sz="3200" kern="0" dirty="0" smtClean="0">
              <a:solidFill>
                <a:prstClr val="black">
                  <a:lumMod val="50000"/>
                  <a:lumOff val="50000"/>
                </a:prstClr>
              </a:solidFill>
              <a:ea typeface="ＭＳ Ｐゴシック" charset="0"/>
              <a:cs typeface="Calibri"/>
              <a:sym typeface="Arial" charset="0"/>
            </a:endParaRPr>
          </a:p>
          <a:p>
            <a:pPr defTabSz="914400"/>
            <a:endParaRPr lang="en-GB" sz="3200" kern="0" dirty="0">
              <a:solidFill>
                <a:prstClr val="black">
                  <a:lumMod val="50000"/>
                  <a:lumOff val="50000"/>
                </a:prstClr>
              </a:solidFill>
              <a:ea typeface="ＭＳ Ｐゴシック" charset="0"/>
              <a:cs typeface="Calibri"/>
              <a:sym typeface="Arial" charset="0"/>
            </a:endParaRPr>
          </a:p>
          <a:p>
            <a:pPr defTabSz="914400"/>
            <a:r>
              <a:rPr lang="en-GB" sz="3200" kern="0" smtClean="0">
                <a:solidFill>
                  <a:prstClr val="black">
                    <a:lumMod val="50000"/>
                    <a:lumOff val="50000"/>
                  </a:prstClr>
                </a:solidFill>
                <a:ea typeface="ＭＳ Ｐゴシック" charset="0"/>
                <a:cs typeface="Calibri"/>
                <a:sym typeface="Arial" charset="0"/>
              </a:rPr>
              <a:t>1.30pm – 3.30pm</a:t>
            </a:r>
            <a:endParaRPr lang="en-GB" sz="3200" kern="0" dirty="0">
              <a:solidFill>
                <a:prstClr val="black">
                  <a:lumMod val="50000"/>
                  <a:lumOff val="50000"/>
                </a:prstClr>
              </a:solidFill>
              <a:ea typeface="ＭＳ Ｐゴシック" charset="0"/>
              <a:cs typeface="Calibri"/>
              <a:sym typeface="Arial" charset="0"/>
            </a:endParaRPr>
          </a:p>
          <a:p>
            <a:pPr defTabSz="914400"/>
            <a:endParaRPr lang="en-GB" sz="4000" kern="0" dirty="0">
              <a:solidFill>
                <a:prstClr val="black">
                  <a:lumMod val="50000"/>
                  <a:lumOff val="50000"/>
                </a:prstClr>
              </a:solidFill>
              <a:ea typeface="ＭＳ Ｐゴシック" charset="0"/>
              <a:cs typeface="Calibri"/>
              <a:sym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3645023"/>
            <a:ext cx="49433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endParaRPr lang="en-GB" sz="4000" kern="0" dirty="0">
              <a:solidFill>
                <a:prstClr val="black">
                  <a:lumMod val="50000"/>
                  <a:lumOff val="50000"/>
                </a:prstClr>
              </a:solidFill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020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03CC67-5465-4AF8-A3AD-0DEED60CB7CB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</a:t>
            </a:r>
            <a:r>
              <a:rPr lang="en-US" dirty="0" smtClean="0"/>
              <a:t>SOC </a:t>
            </a:r>
            <a:r>
              <a:rPr lang="en-US" dirty="0"/>
              <a:t>r</a:t>
            </a:r>
            <a:r>
              <a:rPr lang="en-US" dirty="0" smtClean="0"/>
              <a:t>eport </a:t>
            </a:r>
            <a:r>
              <a:rPr lang="en-US" dirty="0"/>
              <a:t>in an </a:t>
            </a:r>
            <a:r>
              <a:rPr lang="en-US" dirty="0" smtClean="0"/>
              <a:t>audit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sz="quarter" idx="14"/>
          </p:nvPr>
        </p:nvSpPr>
        <p:spPr bwMode="auto">
          <a:xfrm>
            <a:off x="342790" y="1047468"/>
            <a:ext cx="8664357" cy="5179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82575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Blocking and Tackling First</a:t>
            </a:r>
          </a:p>
          <a:p>
            <a:pPr marL="800100" lvl="1" indent="-282575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What are the transaction classes?</a:t>
            </a:r>
          </a:p>
          <a:p>
            <a:pPr marL="800100" lvl="1" indent="-282575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What services are applicable to my client?</a:t>
            </a:r>
          </a:p>
          <a:p>
            <a:pPr marL="800100" lvl="1" indent="-282575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What type of SOC report is it?</a:t>
            </a:r>
          </a:p>
          <a:p>
            <a:pPr marL="1200150" lvl="2" indent="-282575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Is it a type 1 or type 2 report?</a:t>
            </a:r>
          </a:p>
          <a:p>
            <a:pPr marL="800100" lvl="1" indent="-282575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Are the periods aligned?</a:t>
            </a:r>
          </a:p>
          <a:p>
            <a:pPr marL="1257300" lvl="2" indent="-282575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Is there a bridge letter if not.</a:t>
            </a:r>
          </a:p>
          <a:p>
            <a:pPr marL="800100" lvl="1" indent="-282575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Is the period sufficient?</a:t>
            </a:r>
          </a:p>
          <a:p>
            <a:pPr marL="1257300" lvl="2" indent="-282575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At least 6 month report.</a:t>
            </a:r>
          </a:p>
          <a:p>
            <a:pPr marL="800100" lvl="1" indent="-282575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Is the opinion qualified in any way?</a:t>
            </a:r>
          </a:p>
          <a:p>
            <a:pPr marL="800100" lvl="1" indent="-282575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What were the exceptions?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411" y="3147422"/>
            <a:ext cx="2990273" cy="198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03CC67-5465-4AF8-A3AD-0DEED60CB7CB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</a:t>
            </a:r>
            <a:r>
              <a:rPr lang="en-US" dirty="0" smtClean="0"/>
              <a:t>SOC </a:t>
            </a:r>
            <a:r>
              <a:rPr lang="en-US" dirty="0"/>
              <a:t>r</a:t>
            </a:r>
            <a:r>
              <a:rPr lang="en-US" dirty="0" smtClean="0"/>
              <a:t>eport </a:t>
            </a:r>
            <a:r>
              <a:rPr lang="en-US" dirty="0"/>
              <a:t>in an </a:t>
            </a:r>
            <a:r>
              <a:rPr lang="en-US" dirty="0" smtClean="0"/>
              <a:t>audit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sz="quarter" idx="14"/>
          </p:nvPr>
        </p:nvSpPr>
        <p:spPr bwMode="auto">
          <a:xfrm>
            <a:off x="342791" y="1135614"/>
            <a:ext cx="8664357" cy="400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82575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Blocking and Tackling First</a:t>
            </a:r>
          </a:p>
          <a:p>
            <a:pPr marL="800100" lvl="1" indent="-282575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Are management’s assertions reasonable and appropriate?</a:t>
            </a:r>
          </a:p>
          <a:p>
            <a:pPr marL="800100" lvl="1" indent="-282575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Did the auditor use the carve out or inclusive method?</a:t>
            </a:r>
          </a:p>
          <a:p>
            <a:pPr marL="1714500" lvl="3" indent="-282575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Do I need to chase down more reports?</a:t>
            </a:r>
          </a:p>
          <a:p>
            <a:pPr marL="800100" lvl="1" indent="-282575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Do the objectives address the risks?</a:t>
            </a:r>
          </a:p>
          <a:p>
            <a:pPr marL="800100" lvl="1" indent="-282575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Do the controls fully support the objectives?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800100" lvl="1" indent="-282575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Is the testing appropriate?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1257300" lvl="2" indent="-282575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Inquiry alone?</a:t>
            </a:r>
          </a:p>
          <a:p>
            <a:pPr marL="1257300" lvl="2" indent="-282575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All aspects of the control?</a:t>
            </a:r>
          </a:p>
          <a:p>
            <a:pPr marL="342900" indent="-282575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System of control.</a:t>
            </a:r>
          </a:p>
          <a:p>
            <a:pPr marL="800100" lvl="1" indent="-282575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4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User Control Considerations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059" y="2751461"/>
            <a:ext cx="2811658" cy="238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6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03CC67-5465-4AF8-A3AD-0DEED60CB7CB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report excerpts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90" y="4077761"/>
            <a:ext cx="8543302" cy="21166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90" y="1078520"/>
            <a:ext cx="8308504" cy="27413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61"/>
          <a:stretch/>
        </p:blipFill>
        <p:spPr>
          <a:xfrm>
            <a:off x="6263947" y="73568"/>
            <a:ext cx="2743200" cy="123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6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03CC67-5465-4AF8-A3AD-0DEED60CB7CB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report excerpts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94" y="3455687"/>
            <a:ext cx="8898756" cy="19838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94" y="1007910"/>
            <a:ext cx="8896800" cy="19833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61"/>
          <a:stretch/>
        </p:blipFill>
        <p:spPr>
          <a:xfrm>
            <a:off x="6263947" y="73568"/>
            <a:ext cx="2743200" cy="123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7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03CC67-5465-4AF8-A3AD-0DEED60CB7CB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report excerpts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8085"/>
          <a:stretch/>
        </p:blipFill>
        <p:spPr>
          <a:xfrm>
            <a:off x="417863" y="1381993"/>
            <a:ext cx="7217684" cy="47902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61"/>
          <a:stretch/>
        </p:blipFill>
        <p:spPr>
          <a:xfrm>
            <a:off x="6263947" y="73568"/>
            <a:ext cx="2743200" cy="1235687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5545017" y="3523279"/>
            <a:ext cx="1969477" cy="1494200"/>
          </a:xfrm>
          <a:custGeom>
            <a:avLst/>
            <a:gdLst>
              <a:gd name="connsiteX0" fmla="*/ 1969477 w 1969477"/>
              <a:gd name="connsiteY0" fmla="*/ 392230 h 1494200"/>
              <a:gd name="connsiteX1" fmla="*/ 1770184 w 1969477"/>
              <a:gd name="connsiteY1" fmla="*/ 368784 h 1494200"/>
              <a:gd name="connsiteX2" fmla="*/ 1723292 w 1969477"/>
              <a:gd name="connsiteY2" fmla="*/ 345338 h 1494200"/>
              <a:gd name="connsiteX3" fmla="*/ 1664677 w 1969477"/>
              <a:gd name="connsiteY3" fmla="*/ 321892 h 1494200"/>
              <a:gd name="connsiteX4" fmla="*/ 1535723 w 1969477"/>
              <a:gd name="connsiteY4" fmla="*/ 263277 h 1494200"/>
              <a:gd name="connsiteX5" fmla="*/ 1453661 w 1969477"/>
              <a:gd name="connsiteY5" fmla="*/ 216384 h 1494200"/>
              <a:gd name="connsiteX6" fmla="*/ 1406769 w 1969477"/>
              <a:gd name="connsiteY6" fmla="*/ 181215 h 1494200"/>
              <a:gd name="connsiteX7" fmla="*/ 1324708 w 1969477"/>
              <a:gd name="connsiteY7" fmla="*/ 134323 h 1494200"/>
              <a:gd name="connsiteX8" fmla="*/ 1254369 w 1969477"/>
              <a:gd name="connsiteY8" fmla="*/ 99153 h 1494200"/>
              <a:gd name="connsiteX9" fmla="*/ 1160584 w 1969477"/>
              <a:gd name="connsiteY9" fmla="*/ 40538 h 1494200"/>
              <a:gd name="connsiteX10" fmla="*/ 1113692 w 1969477"/>
              <a:gd name="connsiteY10" fmla="*/ 28815 h 1494200"/>
              <a:gd name="connsiteX11" fmla="*/ 527538 w 1969477"/>
              <a:gd name="connsiteY11" fmla="*/ 63984 h 1494200"/>
              <a:gd name="connsiteX12" fmla="*/ 480646 w 1969477"/>
              <a:gd name="connsiteY12" fmla="*/ 99153 h 1494200"/>
              <a:gd name="connsiteX13" fmla="*/ 363415 w 1969477"/>
              <a:gd name="connsiteY13" fmla="*/ 228107 h 1494200"/>
              <a:gd name="connsiteX14" fmla="*/ 293077 w 1969477"/>
              <a:gd name="connsiteY14" fmla="*/ 298446 h 1494200"/>
              <a:gd name="connsiteX15" fmla="*/ 211015 w 1969477"/>
              <a:gd name="connsiteY15" fmla="*/ 345338 h 1494200"/>
              <a:gd name="connsiteX16" fmla="*/ 175846 w 1969477"/>
              <a:gd name="connsiteY16" fmla="*/ 357061 h 1494200"/>
              <a:gd name="connsiteX17" fmla="*/ 128954 w 1969477"/>
              <a:gd name="connsiteY17" fmla="*/ 392230 h 1494200"/>
              <a:gd name="connsiteX18" fmla="*/ 70338 w 1969477"/>
              <a:gd name="connsiteY18" fmla="*/ 462569 h 1494200"/>
              <a:gd name="connsiteX19" fmla="*/ 58615 w 1969477"/>
              <a:gd name="connsiteY19" fmla="*/ 509461 h 1494200"/>
              <a:gd name="connsiteX20" fmla="*/ 35169 w 1969477"/>
              <a:gd name="connsiteY20" fmla="*/ 544630 h 1494200"/>
              <a:gd name="connsiteX21" fmla="*/ 0 w 1969477"/>
              <a:gd name="connsiteY21" fmla="*/ 626692 h 1494200"/>
              <a:gd name="connsiteX22" fmla="*/ 11723 w 1969477"/>
              <a:gd name="connsiteY22" fmla="*/ 743923 h 1494200"/>
              <a:gd name="connsiteX23" fmla="*/ 46892 w 1969477"/>
              <a:gd name="connsiteY23" fmla="*/ 790815 h 1494200"/>
              <a:gd name="connsiteX24" fmla="*/ 58615 w 1969477"/>
              <a:gd name="connsiteY24" fmla="*/ 837707 h 1494200"/>
              <a:gd name="connsiteX25" fmla="*/ 105508 w 1969477"/>
              <a:gd name="connsiteY25" fmla="*/ 896323 h 1494200"/>
              <a:gd name="connsiteX26" fmla="*/ 152400 w 1969477"/>
              <a:gd name="connsiteY26" fmla="*/ 978384 h 1494200"/>
              <a:gd name="connsiteX27" fmla="*/ 175846 w 1969477"/>
              <a:gd name="connsiteY27" fmla="*/ 1013553 h 1494200"/>
              <a:gd name="connsiteX28" fmla="*/ 222738 w 1969477"/>
              <a:gd name="connsiteY28" fmla="*/ 1072169 h 1494200"/>
              <a:gd name="connsiteX29" fmla="*/ 234461 w 1969477"/>
              <a:gd name="connsiteY29" fmla="*/ 1107338 h 1494200"/>
              <a:gd name="connsiteX30" fmla="*/ 281354 w 1969477"/>
              <a:gd name="connsiteY30" fmla="*/ 1189400 h 1494200"/>
              <a:gd name="connsiteX31" fmla="*/ 328246 w 1969477"/>
              <a:gd name="connsiteY31" fmla="*/ 1224569 h 1494200"/>
              <a:gd name="connsiteX32" fmla="*/ 375138 w 1969477"/>
              <a:gd name="connsiteY32" fmla="*/ 1294907 h 1494200"/>
              <a:gd name="connsiteX33" fmla="*/ 386861 w 1969477"/>
              <a:gd name="connsiteY33" fmla="*/ 1412138 h 1494200"/>
              <a:gd name="connsiteX34" fmla="*/ 398584 w 1969477"/>
              <a:gd name="connsiteY34" fmla="*/ 1447307 h 1494200"/>
              <a:gd name="connsiteX35" fmla="*/ 433754 w 1969477"/>
              <a:gd name="connsiteY35" fmla="*/ 1470753 h 1494200"/>
              <a:gd name="connsiteX36" fmla="*/ 492369 w 1969477"/>
              <a:gd name="connsiteY36" fmla="*/ 1482477 h 1494200"/>
              <a:gd name="connsiteX37" fmla="*/ 562708 w 1969477"/>
              <a:gd name="connsiteY37" fmla="*/ 1494200 h 1494200"/>
              <a:gd name="connsiteX38" fmla="*/ 820615 w 1969477"/>
              <a:gd name="connsiteY38" fmla="*/ 1459030 h 1494200"/>
              <a:gd name="connsiteX39" fmla="*/ 914400 w 1969477"/>
              <a:gd name="connsiteY39" fmla="*/ 1435584 h 1494200"/>
              <a:gd name="connsiteX40" fmla="*/ 996461 w 1969477"/>
              <a:gd name="connsiteY40" fmla="*/ 1447307 h 1494200"/>
              <a:gd name="connsiteX41" fmla="*/ 1031631 w 1969477"/>
              <a:gd name="connsiteY41" fmla="*/ 1435584 h 1494200"/>
              <a:gd name="connsiteX42" fmla="*/ 1078523 w 1969477"/>
              <a:gd name="connsiteY42" fmla="*/ 1423861 h 1494200"/>
              <a:gd name="connsiteX43" fmla="*/ 1125415 w 1969477"/>
              <a:gd name="connsiteY43" fmla="*/ 1400415 h 1494200"/>
              <a:gd name="connsiteX44" fmla="*/ 1160584 w 1969477"/>
              <a:gd name="connsiteY44" fmla="*/ 1388692 h 1494200"/>
              <a:gd name="connsiteX45" fmla="*/ 1219200 w 1969477"/>
              <a:gd name="connsiteY45" fmla="*/ 1365246 h 1494200"/>
              <a:gd name="connsiteX46" fmla="*/ 1289538 w 1969477"/>
              <a:gd name="connsiteY46" fmla="*/ 1353523 h 1494200"/>
              <a:gd name="connsiteX47" fmla="*/ 1359877 w 1969477"/>
              <a:gd name="connsiteY47" fmla="*/ 1330077 h 1494200"/>
              <a:gd name="connsiteX48" fmla="*/ 1430215 w 1969477"/>
              <a:gd name="connsiteY48" fmla="*/ 1271461 h 1494200"/>
              <a:gd name="connsiteX49" fmla="*/ 1465384 w 1969477"/>
              <a:gd name="connsiteY49" fmla="*/ 1248015 h 1494200"/>
              <a:gd name="connsiteX50" fmla="*/ 1535723 w 1969477"/>
              <a:gd name="connsiteY50" fmla="*/ 1177677 h 1494200"/>
              <a:gd name="connsiteX51" fmla="*/ 1559169 w 1969477"/>
              <a:gd name="connsiteY51" fmla="*/ 1154230 h 1494200"/>
              <a:gd name="connsiteX52" fmla="*/ 1606061 w 1969477"/>
              <a:gd name="connsiteY52" fmla="*/ 1119061 h 1494200"/>
              <a:gd name="connsiteX53" fmla="*/ 1629508 w 1969477"/>
              <a:gd name="connsiteY53" fmla="*/ 1001830 h 1494200"/>
              <a:gd name="connsiteX54" fmla="*/ 1652954 w 1969477"/>
              <a:gd name="connsiteY54" fmla="*/ 966661 h 1494200"/>
              <a:gd name="connsiteX55" fmla="*/ 1676400 w 1969477"/>
              <a:gd name="connsiteY55" fmla="*/ 884600 h 1494200"/>
              <a:gd name="connsiteX56" fmla="*/ 1699846 w 1969477"/>
              <a:gd name="connsiteY56" fmla="*/ 825984 h 1494200"/>
              <a:gd name="connsiteX57" fmla="*/ 1711569 w 1969477"/>
              <a:gd name="connsiteY57" fmla="*/ 743923 h 1494200"/>
              <a:gd name="connsiteX58" fmla="*/ 1723292 w 1969477"/>
              <a:gd name="connsiteY58" fmla="*/ 685307 h 1494200"/>
              <a:gd name="connsiteX59" fmla="*/ 1711569 w 1969477"/>
              <a:gd name="connsiteY59" fmla="*/ 626692 h 1494200"/>
              <a:gd name="connsiteX60" fmla="*/ 1699846 w 1969477"/>
              <a:gd name="connsiteY60" fmla="*/ 556353 h 1494200"/>
              <a:gd name="connsiteX61" fmla="*/ 1652954 w 1969477"/>
              <a:gd name="connsiteY61" fmla="*/ 450846 h 1494200"/>
              <a:gd name="connsiteX62" fmla="*/ 1629508 w 1969477"/>
              <a:gd name="connsiteY62" fmla="*/ 380507 h 149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969477" h="1494200">
                <a:moveTo>
                  <a:pt x="1969477" y="392230"/>
                </a:moveTo>
                <a:cubicBezTo>
                  <a:pt x="1903046" y="384415"/>
                  <a:pt x="1835892" y="381300"/>
                  <a:pt x="1770184" y="368784"/>
                </a:cubicBezTo>
                <a:cubicBezTo>
                  <a:pt x="1753017" y="365514"/>
                  <a:pt x="1739261" y="352436"/>
                  <a:pt x="1723292" y="345338"/>
                </a:cubicBezTo>
                <a:cubicBezTo>
                  <a:pt x="1704062" y="336791"/>
                  <a:pt x="1683784" y="330710"/>
                  <a:pt x="1664677" y="321892"/>
                </a:cubicBezTo>
                <a:cubicBezTo>
                  <a:pt x="1528389" y="258990"/>
                  <a:pt x="1615169" y="289759"/>
                  <a:pt x="1535723" y="263277"/>
                </a:cubicBezTo>
                <a:cubicBezTo>
                  <a:pt x="1484736" y="212288"/>
                  <a:pt x="1546644" y="268041"/>
                  <a:pt x="1453661" y="216384"/>
                </a:cubicBezTo>
                <a:cubicBezTo>
                  <a:pt x="1436581" y="206895"/>
                  <a:pt x="1422668" y="192571"/>
                  <a:pt x="1406769" y="181215"/>
                </a:cubicBezTo>
                <a:cubicBezTo>
                  <a:pt x="1349649" y="140415"/>
                  <a:pt x="1393393" y="173571"/>
                  <a:pt x="1324708" y="134323"/>
                </a:cubicBezTo>
                <a:cubicBezTo>
                  <a:pt x="1261075" y="97962"/>
                  <a:pt x="1318850" y="120649"/>
                  <a:pt x="1254369" y="99153"/>
                </a:cubicBezTo>
                <a:cubicBezTo>
                  <a:pt x="1217483" y="71489"/>
                  <a:pt x="1203498" y="56631"/>
                  <a:pt x="1160584" y="40538"/>
                </a:cubicBezTo>
                <a:cubicBezTo>
                  <a:pt x="1145498" y="34881"/>
                  <a:pt x="1129323" y="32723"/>
                  <a:pt x="1113692" y="28815"/>
                </a:cubicBezTo>
                <a:cubicBezTo>
                  <a:pt x="717109" y="37253"/>
                  <a:pt x="702637" y="-61085"/>
                  <a:pt x="527538" y="63984"/>
                </a:cubicBezTo>
                <a:cubicBezTo>
                  <a:pt x="511639" y="75340"/>
                  <a:pt x="496277" y="87430"/>
                  <a:pt x="480646" y="99153"/>
                </a:cubicBezTo>
                <a:cubicBezTo>
                  <a:pt x="432676" y="171110"/>
                  <a:pt x="467165" y="124357"/>
                  <a:pt x="363415" y="228107"/>
                </a:cubicBezTo>
                <a:lnTo>
                  <a:pt x="293077" y="298446"/>
                </a:lnTo>
                <a:cubicBezTo>
                  <a:pt x="257755" y="321994"/>
                  <a:pt x="252663" y="327489"/>
                  <a:pt x="211015" y="345338"/>
                </a:cubicBezTo>
                <a:cubicBezTo>
                  <a:pt x="199657" y="350206"/>
                  <a:pt x="187569" y="353153"/>
                  <a:pt x="175846" y="357061"/>
                </a:cubicBezTo>
                <a:cubicBezTo>
                  <a:pt x="160215" y="368784"/>
                  <a:pt x="143964" y="379722"/>
                  <a:pt x="128954" y="392230"/>
                </a:cubicBezTo>
                <a:cubicBezTo>
                  <a:pt x="104116" y="412928"/>
                  <a:pt x="90177" y="436117"/>
                  <a:pt x="70338" y="462569"/>
                </a:cubicBezTo>
                <a:cubicBezTo>
                  <a:pt x="66430" y="478200"/>
                  <a:pt x="64962" y="494652"/>
                  <a:pt x="58615" y="509461"/>
                </a:cubicBezTo>
                <a:cubicBezTo>
                  <a:pt x="53065" y="522411"/>
                  <a:pt x="42159" y="532397"/>
                  <a:pt x="35169" y="544630"/>
                </a:cubicBezTo>
                <a:cubicBezTo>
                  <a:pt x="11992" y="585191"/>
                  <a:pt x="13152" y="587237"/>
                  <a:pt x="0" y="626692"/>
                </a:cubicBezTo>
                <a:cubicBezTo>
                  <a:pt x="3908" y="665769"/>
                  <a:pt x="934" y="706162"/>
                  <a:pt x="11723" y="743923"/>
                </a:cubicBezTo>
                <a:cubicBezTo>
                  <a:pt x="17091" y="762710"/>
                  <a:pt x="38154" y="773339"/>
                  <a:pt x="46892" y="790815"/>
                </a:cubicBezTo>
                <a:cubicBezTo>
                  <a:pt x="54097" y="805226"/>
                  <a:pt x="52268" y="822898"/>
                  <a:pt x="58615" y="837707"/>
                </a:cubicBezTo>
                <a:cubicBezTo>
                  <a:pt x="75270" y="876570"/>
                  <a:pt x="82234" y="867232"/>
                  <a:pt x="105508" y="896323"/>
                </a:cubicBezTo>
                <a:cubicBezTo>
                  <a:pt x="134068" y="932022"/>
                  <a:pt x="128334" y="936268"/>
                  <a:pt x="152400" y="978384"/>
                </a:cubicBezTo>
                <a:cubicBezTo>
                  <a:pt x="159390" y="990617"/>
                  <a:pt x="167045" y="1002551"/>
                  <a:pt x="175846" y="1013553"/>
                </a:cubicBezTo>
                <a:cubicBezTo>
                  <a:pt x="204921" y="1049897"/>
                  <a:pt x="198685" y="1024063"/>
                  <a:pt x="222738" y="1072169"/>
                </a:cubicBezTo>
                <a:cubicBezTo>
                  <a:pt x="228264" y="1083222"/>
                  <a:pt x="229593" y="1095980"/>
                  <a:pt x="234461" y="1107338"/>
                </a:cubicBezTo>
                <a:cubicBezTo>
                  <a:pt x="241355" y="1123425"/>
                  <a:pt x="266640" y="1174686"/>
                  <a:pt x="281354" y="1189400"/>
                </a:cubicBezTo>
                <a:cubicBezTo>
                  <a:pt x="295170" y="1203216"/>
                  <a:pt x="315265" y="1209966"/>
                  <a:pt x="328246" y="1224569"/>
                </a:cubicBezTo>
                <a:cubicBezTo>
                  <a:pt x="346967" y="1245630"/>
                  <a:pt x="375138" y="1294907"/>
                  <a:pt x="375138" y="1294907"/>
                </a:cubicBezTo>
                <a:cubicBezTo>
                  <a:pt x="379046" y="1333984"/>
                  <a:pt x="380889" y="1373323"/>
                  <a:pt x="386861" y="1412138"/>
                </a:cubicBezTo>
                <a:cubicBezTo>
                  <a:pt x="388740" y="1424351"/>
                  <a:pt x="390864" y="1437658"/>
                  <a:pt x="398584" y="1447307"/>
                </a:cubicBezTo>
                <a:cubicBezTo>
                  <a:pt x="407386" y="1458309"/>
                  <a:pt x="420562" y="1465806"/>
                  <a:pt x="433754" y="1470753"/>
                </a:cubicBezTo>
                <a:cubicBezTo>
                  <a:pt x="452411" y="1477749"/>
                  <a:pt x="472765" y="1478913"/>
                  <a:pt x="492369" y="1482477"/>
                </a:cubicBezTo>
                <a:cubicBezTo>
                  <a:pt x="515755" y="1486729"/>
                  <a:pt x="539262" y="1490292"/>
                  <a:pt x="562708" y="1494200"/>
                </a:cubicBezTo>
                <a:cubicBezTo>
                  <a:pt x="921166" y="1471796"/>
                  <a:pt x="633160" y="1505893"/>
                  <a:pt x="820615" y="1459030"/>
                </a:cubicBezTo>
                <a:lnTo>
                  <a:pt x="914400" y="1435584"/>
                </a:lnTo>
                <a:cubicBezTo>
                  <a:pt x="941754" y="1439492"/>
                  <a:pt x="968830" y="1447307"/>
                  <a:pt x="996461" y="1447307"/>
                </a:cubicBezTo>
                <a:cubicBezTo>
                  <a:pt x="1008818" y="1447307"/>
                  <a:pt x="1019749" y="1438979"/>
                  <a:pt x="1031631" y="1435584"/>
                </a:cubicBezTo>
                <a:cubicBezTo>
                  <a:pt x="1047123" y="1431158"/>
                  <a:pt x="1063437" y="1429518"/>
                  <a:pt x="1078523" y="1423861"/>
                </a:cubicBezTo>
                <a:cubicBezTo>
                  <a:pt x="1094886" y="1417725"/>
                  <a:pt x="1109352" y="1407299"/>
                  <a:pt x="1125415" y="1400415"/>
                </a:cubicBezTo>
                <a:cubicBezTo>
                  <a:pt x="1136773" y="1395547"/>
                  <a:pt x="1149014" y="1393031"/>
                  <a:pt x="1160584" y="1388692"/>
                </a:cubicBezTo>
                <a:cubicBezTo>
                  <a:pt x="1180288" y="1381303"/>
                  <a:pt x="1198898" y="1370783"/>
                  <a:pt x="1219200" y="1365246"/>
                </a:cubicBezTo>
                <a:cubicBezTo>
                  <a:pt x="1242132" y="1358992"/>
                  <a:pt x="1266478" y="1359288"/>
                  <a:pt x="1289538" y="1353523"/>
                </a:cubicBezTo>
                <a:cubicBezTo>
                  <a:pt x="1313515" y="1347529"/>
                  <a:pt x="1359877" y="1330077"/>
                  <a:pt x="1359877" y="1330077"/>
                </a:cubicBezTo>
                <a:cubicBezTo>
                  <a:pt x="1393198" y="1296755"/>
                  <a:pt x="1381447" y="1306296"/>
                  <a:pt x="1430215" y="1271461"/>
                </a:cubicBezTo>
                <a:cubicBezTo>
                  <a:pt x="1441680" y="1263272"/>
                  <a:pt x="1454853" y="1257375"/>
                  <a:pt x="1465384" y="1248015"/>
                </a:cubicBezTo>
                <a:cubicBezTo>
                  <a:pt x="1490167" y="1225986"/>
                  <a:pt x="1512277" y="1201123"/>
                  <a:pt x="1535723" y="1177677"/>
                </a:cubicBezTo>
                <a:cubicBezTo>
                  <a:pt x="1543539" y="1169861"/>
                  <a:pt x="1550327" y="1160862"/>
                  <a:pt x="1559169" y="1154230"/>
                </a:cubicBezTo>
                <a:lnTo>
                  <a:pt x="1606061" y="1119061"/>
                </a:lnTo>
                <a:cubicBezTo>
                  <a:pt x="1610382" y="1088812"/>
                  <a:pt x="1613138" y="1034570"/>
                  <a:pt x="1629508" y="1001830"/>
                </a:cubicBezTo>
                <a:cubicBezTo>
                  <a:pt x="1635809" y="989228"/>
                  <a:pt x="1646653" y="979263"/>
                  <a:pt x="1652954" y="966661"/>
                </a:cubicBezTo>
                <a:cubicBezTo>
                  <a:pt x="1664244" y="944082"/>
                  <a:pt x="1668888" y="907136"/>
                  <a:pt x="1676400" y="884600"/>
                </a:cubicBezTo>
                <a:cubicBezTo>
                  <a:pt x="1683055" y="864636"/>
                  <a:pt x="1692031" y="845523"/>
                  <a:pt x="1699846" y="825984"/>
                </a:cubicBezTo>
                <a:cubicBezTo>
                  <a:pt x="1703754" y="798630"/>
                  <a:pt x="1707026" y="771178"/>
                  <a:pt x="1711569" y="743923"/>
                </a:cubicBezTo>
                <a:cubicBezTo>
                  <a:pt x="1714845" y="724269"/>
                  <a:pt x="1723292" y="705233"/>
                  <a:pt x="1723292" y="685307"/>
                </a:cubicBezTo>
                <a:cubicBezTo>
                  <a:pt x="1723292" y="665382"/>
                  <a:pt x="1715133" y="646296"/>
                  <a:pt x="1711569" y="626692"/>
                </a:cubicBezTo>
                <a:cubicBezTo>
                  <a:pt x="1707317" y="603306"/>
                  <a:pt x="1705611" y="579413"/>
                  <a:pt x="1699846" y="556353"/>
                </a:cubicBezTo>
                <a:cubicBezTo>
                  <a:pt x="1659956" y="396793"/>
                  <a:pt x="1696943" y="549823"/>
                  <a:pt x="1652954" y="450846"/>
                </a:cubicBezTo>
                <a:cubicBezTo>
                  <a:pt x="1642917" y="428262"/>
                  <a:pt x="1629508" y="380507"/>
                  <a:pt x="1629508" y="380507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6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03CC67-5465-4AF8-A3AD-0DEED60CB7CB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report excerpts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61"/>
          <a:stretch/>
        </p:blipFill>
        <p:spPr>
          <a:xfrm>
            <a:off x="6263947" y="73568"/>
            <a:ext cx="2743200" cy="1235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4556"/>
          <a:stretch/>
        </p:blipFill>
        <p:spPr>
          <a:xfrm>
            <a:off x="164075" y="1215053"/>
            <a:ext cx="6932915" cy="502988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64074" y="5545015"/>
            <a:ext cx="3645925" cy="9704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6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03CC67-5465-4AF8-A3AD-0DEED60CB7CB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 Assessment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71" y="1768238"/>
            <a:ext cx="8812076" cy="44560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245" y="92057"/>
            <a:ext cx="1527898" cy="152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03CC67-5465-4AF8-A3AD-0DEED60CB7CB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 Assessment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90" y="1856206"/>
            <a:ext cx="8664358" cy="36554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245" y="92057"/>
            <a:ext cx="1527898" cy="152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5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03CC67-5465-4AF8-A3AD-0DEED60CB7CB}" type="slidenum">
              <a:rPr lang="en-US" smtClean="0"/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 Assessment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228641"/>
              </p:ext>
            </p:extLst>
          </p:nvPr>
        </p:nvGraphicFramePr>
        <p:xfrm>
          <a:off x="228492" y="1693716"/>
          <a:ext cx="8664356" cy="44598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91453"/>
                <a:gridCol w="1714500"/>
                <a:gridCol w="1267691"/>
                <a:gridCol w="904009"/>
                <a:gridCol w="1286703"/>
              </a:tblGrid>
              <a:tr h="8929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User Entity Controls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877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Are the User entity controls documented in the report critical for the financial assertions </a:t>
                      </a:r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/>
                      </a:r>
                      <a:b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(audit </a:t>
                      </a:r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manager decision)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877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If Yes, then were they tested</a:t>
                      </a:r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/ walkthrough </a:t>
                      </a:r>
                      <a:b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and </a:t>
                      </a:r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documented?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877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Test or walkthrough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877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Control appropriately designed</a:t>
                      </a:r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  <a:b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implemented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87722"/>
                    </a:solidFill>
                  </a:tcPr>
                </a:tc>
              </a:tr>
              <a:tr h="16581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PSM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31628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>
                          <a:effectLst/>
                        </a:rPr>
                        <a:t>User Organizations should have policies and procedures for protecting the passwords related </a:t>
                      </a:r>
                      <a:r>
                        <a:rPr lang="en-US" sz="1000" u="none" strike="noStrike" dirty="0" smtClean="0">
                          <a:effectLst/>
                        </a:rPr>
                        <a:t>to user IDs used to access systems.</a:t>
                      </a: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31628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 smtClean="0">
                          <a:effectLst/>
                        </a:rPr>
                        <a:t>User </a:t>
                      </a:r>
                      <a:r>
                        <a:rPr lang="en-US" sz="1000" u="none" strike="noStrike" dirty="0">
                          <a:effectLst/>
                        </a:rPr>
                        <a:t>Organizations should have procedures to ensure that only appropriate </a:t>
                      </a:r>
                      <a:r>
                        <a:rPr lang="en-US" sz="1000" u="none" strike="noStrike" dirty="0" smtClean="0">
                          <a:effectLst/>
                        </a:rPr>
                        <a:t>personnel are authorized to approve the modification of user access for their personnel.</a:t>
                      </a: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31628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 smtClean="0">
                          <a:effectLst/>
                        </a:rPr>
                        <a:t>User </a:t>
                      </a:r>
                      <a:r>
                        <a:rPr lang="en-US" sz="1000" u="none" strike="noStrike" dirty="0">
                          <a:effectLst/>
                        </a:rPr>
                        <a:t>Organizations should have procedures to ensure that user access to applications </a:t>
                      </a:r>
                      <a:r>
                        <a:rPr lang="en-US" sz="1000" u="none" strike="noStrike" dirty="0" smtClean="0">
                          <a:effectLst/>
                        </a:rPr>
                        <a:t>and infrastructure systems by User Organization personnel is regularly reviewed to confirm and appropriateness of user access.</a:t>
                      </a:r>
                      <a:br>
                        <a:rPr lang="en-US" sz="1000" u="none" strike="noStrike" dirty="0" smtClean="0">
                          <a:effectLst/>
                        </a:rPr>
                      </a:b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31628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 smtClean="0">
                          <a:effectLst/>
                        </a:rPr>
                        <a:t>User </a:t>
                      </a:r>
                      <a:r>
                        <a:rPr lang="en-US" sz="1000" u="none" strike="noStrike" dirty="0">
                          <a:effectLst/>
                        </a:rPr>
                        <a:t>Organizations should have procedures to ensure that timely notifications are provided </a:t>
                      </a:r>
                      <a:r>
                        <a:rPr lang="en-US" sz="1000" u="none" strike="noStrike" dirty="0" smtClean="0">
                          <a:effectLst/>
                        </a:rPr>
                        <a:t>to PSM of terminated or transferred User Organization employees with access to systems.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31628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 smtClean="0">
                          <a:effectLst/>
                        </a:rPr>
                        <a:t>User </a:t>
                      </a:r>
                      <a:r>
                        <a:rPr lang="en-US" sz="1000" u="none" strike="noStrike" dirty="0">
                          <a:effectLst/>
                        </a:rPr>
                        <a:t>Organizations should have procedures to ensure that only authorized employees have </a:t>
                      </a:r>
                      <a:r>
                        <a:rPr lang="en-US" sz="1000" u="none" strike="noStrike" dirty="0" smtClean="0">
                          <a:effectLst/>
                        </a:rPr>
                        <a:t>the ability to access data.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3162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</a:rPr>
                        <a:t>User </a:t>
                      </a:r>
                      <a:r>
                        <a:rPr lang="en-US" sz="1000" u="none" strike="noStrike" dirty="0">
                          <a:effectLst/>
                        </a:rPr>
                        <a:t>Organizations should ensure that its network configuration supports the limitation of access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245" y="92057"/>
            <a:ext cx="1527898" cy="152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3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4"/>
          <p:cNvSpPr>
            <a:spLocks noGrp="1"/>
          </p:cNvSpPr>
          <p:nvPr>
            <p:ph type="title"/>
          </p:nvPr>
        </p:nvSpPr>
        <p:spPr>
          <a:xfrm>
            <a:off x="457200" y="1115767"/>
            <a:ext cx="8229600" cy="778019"/>
          </a:xfrm>
        </p:spPr>
        <p:txBody>
          <a:bodyPr>
            <a:normAutofit/>
          </a:bodyPr>
          <a:lstStyle/>
          <a:p>
            <a:r>
              <a:rPr lang="en-US" sz="4000" b="0" dirty="0" smtClean="0">
                <a:latin typeface="MV Boli" panose="02000500030200090000" pitchFamily="2" charset="0"/>
                <a:cs typeface="MV Boli" panose="02000500030200090000" pitchFamily="2" charset="0"/>
              </a:rPr>
              <a:t>Questions &amp; Comments</a:t>
            </a:r>
            <a:endParaRPr lang="en-US" sz="4000" b="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6A03CC67-5465-4AF8-A3AD-0DEED60CB7CB}" type="slidenum">
              <a:rPr lang="en-US" smtClean="0">
                <a:solidFill>
                  <a:prstClr val="white"/>
                </a:solidFill>
              </a:rPr>
              <a:pPr/>
              <a:t>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3018465" y="4772704"/>
            <a:ext cx="2423270" cy="95033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 smtClean="0">
                <a:solidFill>
                  <a:srgbClr val="E87722"/>
                </a:solidFill>
                <a:cs typeface="Arial" panose="020B0604020202020204" pitchFamily="34" charset="0"/>
              </a:rPr>
              <a:t>774.512.4062</a:t>
            </a:r>
            <a:br>
              <a:rPr lang="en-US" sz="1800" dirty="0" smtClean="0">
                <a:solidFill>
                  <a:srgbClr val="E87722"/>
                </a:solidFill>
                <a:cs typeface="Arial" panose="020B0604020202020204" pitchFamily="34" charset="0"/>
              </a:rPr>
            </a:br>
            <a:r>
              <a:rPr lang="en-US" sz="1800" dirty="0" smtClean="0">
                <a:solidFill>
                  <a:srgbClr val="E87722"/>
                </a:solidFill>
                <a:cs typeface="Arial" panose="020B0604020202020204" pitchFamily="34" charset="0"/>
              </a:rPr>
              <a:t>jjumes@aafcpa.com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5319" y="3144932"/>
            <a:ext cx="2597726" cy="146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75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Service </a:t>
            </a:r>
            <a:r>
              <a:rPr lang="en-US" dirty="0" err="1" smtClean="0"/>
              <a:t>Organisation</a:t>
            </a:r>
            <a:r>
              <a:rPr lang="en-US" dirty="0" smtClean="0"/>
              <a:t> Controls (SOC) Reporting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6322" y="4611782"/>
            <a:ext cx="3190008" cy="1799165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930722" y="5778431"/>
            <a:ext cx="6400800" cy="9247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700" dirty="0" smtClean="0">
                <a:solidFill>
                  <a:srgbClr val="E87722"/>
                </a:solidFill>
              </a:rPr>
              <a:t>+1 774.512.4062</a:t>
            </a:r>
            <a:r>
              <a:rPr lang="en-US" sz="1700" dirty="0" smtClean="0">
                <a:solidFill>
                  <a:srgbClr val="E87722"/>
                </a:solidFill>
                <a:latin typeface="Helvetica"/>
              </a:rPr>
              <a:t> | jjumes@aafcpa.com</a:t>
            </a:r>
            <a:endParaRPr lang="en-US" sz="1700" dirty="0">
              <a:solidFill>
                <a:srgbClr val="E87722"/>
              </a:solidFill>
              <a:latin typeface="Helvetica"/>
            </a:endParaRPr>
          </a:p>
          <a:p>
            <a:pPr marL="0" indent="0">
              <a:buNone/>
            </a:pPr>
            <a:r>
              <a:rPr lang="en-US" sz="1700" dirty="0" smtClean="0">
                <a:solidFill>
                  <a:srgbClr val="E87722"/>
                </a:solidFill>
              </a:rPr>
              <a:t>www.linkedin.com/in/jamesjumes</a:t>
            </a:r>
            <a:endParaRPr lang="en-US" sz="1700" dirty="0">
              <a:solidFill>
                <a:srgbClr val="00A3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77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For more information, visit: www.aafcpa.com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07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03CC67-5465-4AF8-A3AD-0DEED60CB7CB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4"/>
          </p:nvPr>
        </p:nvSpPr>
        <p:spPr>
          <a:xfrm>
            <a:off x="342791" y="1159059"/>
            <a:ext cx="8664357" cy="4749371"/>
          </a:xfrm>
        </p:spPr>
        <p:txBody>
          <a:bodyPr>
            <a:normAutofit fontScale="92500" lnSpcReduction="10000"/>
          </a:bodyPr>
          <a:lstStyle/>
          <a:p>
            <a:pPr lvl="1">
              <a:buBlip>
                <a:blip r:embed="rId2"/>
              </a:buBlip>
            </a:pPr>
            <a:r>
              <a:rPr lang="en-US" sz="2200" dirty="0" smtClean="0"/>
              <a:t>The age of the service organization</a:t>
            </a:r>
          </a:p>
          <a:p>
            <a:pPr lvl="1">
              <a:buBlip>
                <a:blip r:embed="rId2"/>
              </a:buBlip>
            </a:pPr>
            <a:endParaRPr lang="en-US" sz="2200" dirty="0"/>
          </a:p>
          <a:p>
            <a:pPr lvl="1">
              <a:buBlip>
                <a:blip r:embed="rId2"/>
              </a:buBlip>
            </a:pPr>
            <a:r>
              <a:rPr lang="en-US" sz="2200" dirty="0"/>
              <a:t>What do you do with a SOC report in relation to a financial statement audit?</a:t>
            </a:r>
            <a:endParaRPr lang="en-US" sz="2200" dirty="0" smtClean="0"/>
          </a:p>
          <a:p>
            <a:pPr lvl="1">
              <a:buBlip>
                <a:blip r:embed="rId2"/>
              </a:buBlip>
            </a:pPr>
            <a:endParaRPr lang="en-US" sz="2200" dirty="0"/>
          </a:p>
          <a:p>
            <a:pPr lvl="1">
              <a:buBlip>
                <a:blip r:embed="rId2"/>
              </a:buBlip>
            </a:pPr>
            <a:r>
              <a:rPr lang="en-US" sz="2200" dirty="0" smtClean="0"/>
              <a:t>SOC </a:t>
            </a:r>
            <a:r>
              <a:rPr lang="en-US" sz="2200" dirty="0"/>
              <a:t>r</a:t>
            </a:r>
            <a:r>
              <a:rPr lang="en-US" sz="2200" dirty="0" smtClean="0"/>
              <a:t>eporting primer</a:t>
            </a:r>
          </a:p>
          <a:p>
            <a:pPr lvl="1">
              <a:buBlip>
                <a:blip r:embed="rId2"/>
              </a:buBlip>
            </a:pPr>
            <a:endParaRPr lang="en-US" sz="2200" dirty="0"/>
          </a:p>
          <a:p>
            <a:pPr lvl="1">
              <a:buBlip>
                <a:blip r:embed="rId2"/>
              </a:buBlip>
            </a:pPr>
            <a:r>
              <a:rPr lang="en-US" sz="2200" dirty="0" smtClean="0"/>
              <a:t>Using a SOC </a:t>
            </a:r>
            <a:r>
              <a:rPr lang="en-US" sz="2200" dirty="0"/>
              <a:t>r</a:t>
            </a:r>
            <a:r>
              <a:rPr lang="en-US" sz="2200" dirty="0" smtClean="0"/>
              <a:t>eport in an audit</a:t>
            </a:r>
          </a:p>
          <a:p>
            <a:pPr lvl="1">
              <a:buBlip>
                <a:blip r:embed="rId2"/>
              </a:buBlip>
            </a:pPr>
            <a:endParaRPr lang="en-US" sz="2200" dirty="0"/>
          </a:p>
          <a:p>
            <a:pPr lvl="1">
              <a:buBlip>
                <a:blip r:embed="rId2"/>
              </a:buBlip>
            </a:pPr>
            <a:r>
              <a:rPr lang="en-US" sz="2200" dirty="0" smtClean="0"/>
              <a:t>Example report excerpts</a:t>
            </a:r>
          </a:p>
          <a:p>
            <a:pPr lvl="1">
              <a:buBlip>
                <a:blip r:embed="rId2"/>
              </a:buBlip>
            </a:pPr>
            <a:endParaRPr lang="en-US" sz="2200" dirty="0"/>
          </a:p>
          <a:p>
            <a:pPr lvl="1">
              <a:buBlip>
                <a:blip r:embed="rId2"/>
              </a:buBlip>
            </a:pPr>
            <a:r>
              <a:rPr lang="en-US" sz="2200" dirty="0" smtClean="0"/>
              <a:t>SOC assessment</a:t>
            </a:r>
          </a:p>
          <a:p>
            <a:pPr lvl="1">
              <a:buBlip>
                <a:blip r:embed="rId2"/>
              </a:buBlip>
            </a:pPr>
            <a:endParaRPr lang="en-US" sz="2200" dirty="0"/>
          </a:p>
          <a:p>
            <a:pPr lvl="1">
              <a:buBlip>
                <a:blip r:embed="rId2"/>
              </a:buBlip>
            </a:pPr>
            <a:r>
              <a:rPr lang="en-US" sz="2200" dirty="0" smtClean="0"/>
              <a:t>Questions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6" name="Picture 3" descr="H:\Marketing\Memberships &amp; Alliances\NBOA\NBOA Los Angeles Feb\component 5 slide 43.png"/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323" y="3643168"/>
            <a:ext cx="2373086" cy="253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8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03CC67-5465-4AF8-A3AD-0DEED60CB7CB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the service </a:t>
            </a:r>
            <a:r>
              <a:rPr lang="en-US" dirty="0" err="1" smtClean="0"/>
              <a:t>organisation</a:t>
            </a:r>
            <a:endParaRPr lang="en-US" dirty="0"/>
          </a:p>
        </p:txBody>
      </p:sp>
      <p:sp>
        <p:nvSpPr>
          <p:cNvPr id="6" name="Content Placeholder 5"/>
          <p:cNvSpPr>
            <a:spLocks noGrp="1" noChangeArrowheads="1"/>
          </p:cNvSpPr>
          <p:nvPr>
            <p:ph sz="quarter" idx="14"/>
          </p:nvPr>
        </p:nvSpPr>
        <p:spPr bwMode="auto">
          <a:xfrm>
            <a:off x="342791" y="1229396"/>
            <a:ext cx="8664357" cy="487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82575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AAFCPAs has seen a big wave of clients making the decision to outsource various functions of administrative or business processes.</a:t>
            </a:r>
          </a:p>
          <a:p>
            <a:pPr marL="342900" indent="-282575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342900" indent="-282575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The reasons clients tell us they decide to outsource:</a:t>
            </a:r>
          </a:p>
          <a:p>
            <a:pPr marL="800100" lvl="1" indent="-282575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Looking to focus more on core mission, </a:t>
            </a:r>
          </a:p>
          <a:p>
            <a:pPr marL="800100" lvl="1" indent="-282575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Want to understand and budget costs, </a:t>
            </a:r>
          </a:p>
          <a:p>
            <a:pPr marL="800100" lvl="1" indent="-282575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200" dirty="0">
                <a:latin typeface="Calibri" pitchFamily="34" charset="0"/>
                <a:cs typeface="Calibri" pitchFamily="34" charset="0"/>
              </a:rPr>
              <a:t>G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reater flexibility to respond to customers,</a:t>
            </a:r>
          </a:p>
          <a:p>
            <a:pPr marL="800100" lvl="1" indent="-282575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Access a greater available skill set,</a:t>
            </a:r>
          </a:p>
          <a:p>
            <a:pPr marL="800100" lvl="1" indent="-282575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Have a more secure and controlled environment,</a:t>
            </a:r>
          </a:p>
          <a:p>
            <a:pPr marL="800100" lvl="1" indent="-282575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Abililty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to depend on experts to do the job.</a:t>
            </a:r>
          </a:p>
          <a:p>
            <a:pPr marL="1257300" lvl="2" indent="-282575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787" y="4114799"/>
            <a:ext cx="1576387" cy="157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6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03CC67-5465-4AF8-A3AD-0DEED60CB7CB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age of the service </a:t>
            </a:r>
            <a:r>
              <a:rPr lang="en-US" dirty="0" err="1" smtClean="0"/>
              <a:t>organisation</a:t>
            </a:r>
            <a:endParaRPr lang="en-US" dirty="0"/>
          </a:p>
        </p:txBody>
      </p:sp>
      <p:sp>
        <p:nvSpPr>
          <p:cNvPr id="6" name="Content Placeholder 5"/>
          <p:cNvSpPr>
            <a:spLocks noGrp="1" noChangeArrowheads="1"/>
          </p:cNvSpPr>
          <p:nvPr>
            <p:ph sz="quarter" idx="14"/>
          </p:nvPr>
        </p:nvSpPr>
        <p:spPr bwMode="auto">
          <a:xfrm>
            <a:off x="342791" y="983212"/>
            <a:ext cx="8664357" cy="53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82575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Some examples of outsourced services include</a:t>
            </a:r>
          </a:p>
          <a:p>
            <a:pPr marL="800100" lvl="1" indent="-282575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Managed accounting services</a:t>
            </a:r>
          </a:p>
          <a:p>
            <a:pPr marL="1200150" lvl="2" indent="-282575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Bookeeping</a:t>
            </a: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marL="1200150" lvl="2" indent="-282575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Payroll</a:t>
            </a:r>
          </a:p>
          <a:p>
            <a:pPr marL="1200150" lvl="2" indent="-282575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Billing and collections</a:t>
            </a:r>
          </a:p>
          <a:p>
            <a:pPr marL="800100" lvl="1" indent="-282575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Benefits administration</a:t>
            </a:r>
          </a:p>
          <a:p>
            <a:pPr marL="800100" lvl="1" indent="-282575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Software as a service e.g. NetSuite and many others</a:t>
            </a:r>
          </a:p>
          <a:p>
            <a:pPr marL="800100" lvl="1" indent="-282575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Medical records</a:t>
            </a:r>
          </a:p>
          <a:p>
            <a:pPr marL="800100" lvl="1" indent="-282575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Cloud services e.g. Amazon and many others</a:t>
            </a:r>
          </a:p>
          <a:p>
            <a:pPr marL="800100" lvl="1" indent="-282575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Data centers</a:t>
            </a:r>
          </a:p>
          <a:p>
            <a:pPr marL="342900" indent="-282575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Outsourcing appears to be working for our clients </a:t>
            </a:r>
            <a:br>
              <a:rPr lang="en-US" sz="2400" dirty="0" smtClean="0"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latin typeface="Calibri" pitchFamily="34" charset="0"/>
                <a:cs typeface="Calibri" pitchFamily="34" charset="0"/>
              </a:rPr>
              <a:t>but how does an auditor get comfort over </a:t>
            </a:r>
            <a:br>
              <a:rPr lang="en-US" sz="2400" dirty="0" smtClean="0"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latin typeface="Calibri" pitchFamily="34" charset="0"/>
                <a:cs typeface="Calibri" pitchFamily="34" charset="0"/>
              </a:rPr>
              <a:t>processes that impact financial transactions?</a:t>
            </a:r>
          </a:p>
          <a:p>
            <a:pPr marL="800100" lvl="1" indent="-282575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Service </a:t>
            </a:r>
            <a:r>
              <a:rPr lang="en-US" sz="2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Organisation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Controls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SOC) reports</a:t>
            </a:r>
          </a:p>
          <a:p>
            <a:pPr marL="1257300" lvl="2" indent="-282575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786" y="353290"/>
            <a:ext cx="1576387" cy="157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6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03CC67-5465-4AF8-A3AD-0DEED60CB7CB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 reporting primer</a:t>
            </a:r>
            <a:endParaRPr lang="en-US" dirty="0"/>
          </a:p>
        </p:txBody>
      </p:sp>
      <p:sp>
        <p:nvSpPr>
          <p:cNvPr id="6" name="Content Placeholder 5"/>
          <p:cNvSpPr>
            <a:spLocks noGrp="1" noChangeArrowheads="1"/>
          </p:cNvSpPr>
          <p:nvPr>
            <p:ph sz="quarter" idx="14"/>
          </p:nvPr>
        </p:nvSpPr>
        <p:spPr bwMode="auto">
          <a:xfrm>
            <a:off x="342791" y="1100443"/>
            <a:ext cx="8238501" cy="423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325" indent="0">
              <a:buClr>
                <a:schemeClr val="tx1"/>
              </a:buClr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SOC Reports</a:t>
            </a:r>
          </a:p>
          <a:p>
            <a:pPr marL="342900" indent="-282575">
              <a:buClr>
                <a:schemeClr val="tx1"/>
              </a:buClr>
              <a:buFont typeface="Wingdings" pitchFamily="2" charset="2"/>
              <a:buChar char="§"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342900" indent="-282575">
              <a:buClr>
                <a:schemeClr val="tx1"/>
              </a:buClr>
              <a:buFont typeface="Wingdings" pitchFamily="2" charset="2"/>
              <a:buChar char="§"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342900" indent="-282575">
              <a:buClr>
                <a:schemeClr val="tx1"/>
              </a:buClr>
              <a:buFont typeface="Wingdings" pitchFamily="2" charset="2"/>
              <a:buChar char="§"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342900" indent="-282575">
              <a:buClr>
                <a:schemeClr val="tx1"/>
              </a:buClr>
              <a:buFont typeface="Wingdings" pitchFamily="2" charset="2"/>
              <a:buChar char="§"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857250" lvl="1" indent="-282575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Calibri" panose="020F0502020204030204" pitchFamily="34" charset="0"/>
                <a:ea typeface="ＭＳ Ｐゴシック" pitchFamily="84" charset="-128"/>
              </a:rPr>
              <a:t>Designed </a:t>
            </a:r>
            <a:r>
              <a:rPr lang="en-US" sz="2000" dirty="0">
                <a:latin typeface="Calibri" panose="020F0502020204030204" pitchFamily="34" charset="0"/>
                <a:ea typeface="ＭＳ Ｐゴシック" pitchFamily="84" charset="-128"/>
              </a:rPr>
              <a:t>to enable an independent auditor to evaluate a service </a:t>
            </a:r>
            <a:r>
              <a:rPr lang="en-US" sz="2000" dirty="0" err="1" smtClean="0">
                <a:latin typeface="Calibri" panose="020F0502020204030204" pitchFamily="34" charset="0"/>
                <a:ea typeface="ＭＳ Ｐゴシック" pitchFamily="84" charset="-128"/>
              </a:rPr>
              <a:t>organisation’s</a:t>
            </a:r>
            <a:r>
              <a:rPr lang="en-US" sz="2000" dirty="0" smtClean="0">
                <a:latin typeface="Calibri" panose="020F0502020204030204" pitchFamily="34" charset="0"/>
                <a:ea typeface="ＭＳ Ｐゴシック" pitchFamily="84" charset="-128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ＭＳ Ｐゴシック" pitchFamily="84" charset="-128"/>
              </a:rPr>
              <a:t>controls by using the work of another </a:t>
            </a:r>
            <a:r>
              <a:rPr lang="en-US" sz="2000" dirty="0" smtClean="0">
                <a:latin typeface="Calibri" panose="020F0502020204030204" pitchFamily="34" charset="0"/>
                <a:ea typeface="ＭＳ Ｐゴシック" pitchFamily="84" charset="-128"/>
              </a:rPr>
              <a:t>auditor.</a:t>
            </a:r>
            <a:br>
              <a:rPr lang="en-US" sz="2000" dirty="0" smtClean="0">
                <a:latin typeface="Calibri" panose="020F0502020204030204" pitchFamily="34" charset="0"/>
                <a:ea typeface="ＭＳ Ｐゴシック" pitchFamily="84" charset="-128"/>
              </a:rPr>
            </a:br>
            <a:endParaRPr lang="en-US" sz="2000" b="1" dirty="0">
              <a:latin typeface="Calibri" panose="020F0502020204030204" pitchFamily="34" charset="0"/>
              <a:ea typeface="ＭＳ Ｐゴシック" pitchFamily="84" charset="-128"/>
            </a:endParaRPr>
          </a:p>
          <a:p>
            <a:pPr marL="857250" lvl="1" indent="-282575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Calibri" panose="020F0502020204030204" pitchFamily="34" charset="0"/>
                <a:ea typeface="ＭＳ Ｐゴシック" pitchFamily="84" charset="-128"/>
              </a:rPr>
              <a:t>Focuses </a:t>
            </a:r>
            <a:r>
              <a:rPr lang="en-US" sz="2000" dirty="0">
                <a:latin typeface="Calibri" panose="020F0502020204030204" pitchFamily="34" charset="0"/>
                <a:ea typeface="ＭＳ Ｐゴシック" pitchFamily="84" charset="-128"/>
              </a:rPr>
              <a:t>on </a:t>
            </a:r>
            <a:r>
              <a:rPr lang="en-US" sz="2000" dirty="0" smtClean="0">
                <a:latin typeface="Calibri" panose="020F0502020204030204" pitchFamily="34" charset="0"/>
                <a:ea typeface="ＭＳ Ｐゴシック" pitchFamily="84" charset="-128"/>
              </a:rPr>
              <a:t>controls </a:t>
            </a:r>
            <a:r>
              <a:rPr lang="en-US" sz="2000" dirty="0">
                <a:latin typeface="Calibri" panose="020F0502020204030204" pitchFamily="34" charset="0"/>
                <a:ea typeface="ＭＳ Ｐゴシック" pitchFamily="84" charset="-128"/>
              </a:rPr>
              <a:t>at a </a:t>
            </a:r>
            <a:r>
              <a:rPr lang="en-US" sz="2000" dirty="0" smtClean="0">
                <a:latin typeface="Calibri" panose="020F0502020204030204" pitchFamily="34" charset="0"/>
                <a:ea typeface="ＭＳ Ｐゴシック" pitchFamily="84" charset="-128"/>
              </a:rPr>
              <a:t>service organization </a:t>
            </a:r>
            <a:br>
              <a:rPr lang="en-US" sz="2000" dirty="0" smtClean="0">
                <a:latin typeface="Calibri" panose="020F0502020204030204" pitchFamily="34" charset="0"/>
                <a:ea typeface="ＭＳ Ｐゴシック" pitchFamily="84" charset="-128"/>
              </a:rPr>
            </a:br>
            <a:r>
              <a:rPr lang="en-US" sz="2000" dirty="0" smtClean="0">
                <a:latin typeface="Calibri" panose="020F0502020204030204" pitchFamily="34" charset="0"/>
                <a:ea typeface="ＭＳ Ｐゴシック" pitchFamily="84" charset="-128"/>
              </a:rPr>
              <a:t>relevant </a:t>
            </a:r>
            <a:r>
              <a:rPr lang="en-US" sz="2000" dirty="0">
                <a:latin typeface="Calibri" panose="020F0502020204030204" pitchFamily="34" charset="0"/>
                <a:ea typeface="ＭＳ Ｐゴシック" pitchFamily="84" charset="-128"/>
              </a:rPr>
              <a:t>to </a:t>
            </a:r>
            <a:r>
              <a:rPr lang="en-US" sz="2000" dirty="0" smtClean="0">
                <a:latin typeface="Calibri" panose="020F0502020204030204" pitchFamily="34" charset="0"/>
                <a:ea typeface="ＭＳ Ｐゴシック" pitchFamily="84" charset="-128"/>
              </a:rPr>
              <a:t>user entities</a:t>
            </a:r>
            <a:r>
              <a:rPr lang="en-US" sz="2000" dirty="0">
                <a:latin typeface="Calibri" panose="020F0502020204030204" pitchFamily="34" charset="0"/>
                <a:ea typeface="ＭＳ Ｐゴシック" pitchFamily="84" charset="-128"/>
              </a:rPr>
              <a:t>’ Internal Control over </a:t>
            </a:r>
            <a:r>
              <a:rPr lang="en-US" sz="2000" dirty="0" smtClean="0">
                <a:latin typeface="Calibri" panose="020F0502020204030204" pitchFamily="34" charset="0"/>
                <a:ea typeface="ＭＳ Ｐゴシック" pitchFamily="84" charset="-128"/>
              </a:rPr>
              <a:t/>
            </a:r>
            <a:br>
              <a:rPr lang="en-US" sz="2000" dirty="0" smtClean="0">
                <a:latin typeface="Calibri" panose="020F0502020204030204" pitchFamily="34" charset="0"/>
                <a:ea typeface="ＭＳ Ｐゴシック" pitchFamily="84" charset="-128"/>
              </a:rPr>
            </a:br>
            <a:r>
              <a:rPr lang="en-US" sz="2000" dirty="0" smtClean="0">
                <a:latin typeface="Calibri" panose="020F0502020204030204" pitchFamily="34" charset="0"/>
                <a:ea typeface="ＭＳ Ｐゴシック" pitchFamily="84" charset="-128"/>
              </a:rPr>
              <a:t>Financial Reporting (except SOC 2, SOC 2+, SOC 3).</a:t>
            </a:r>
            <a:br>
              <a:rPr lang="en-US" sz="2000" dirty="0" smtClean="0">
                <a:latin typeface="Calibri" panose="020F0502020204030204" pitchFamily="34" charset="0"/>
                <a:ea typeface="ＭＳ Ｐゴシック" pitchFamily="84" charset="-128"/>
              </a:rPr>
            </a:br>
            <a:endParaRPr lang="en-US" sz="2000" dirty="0">
              <a:latin typeface="Calibri" panose="020F0502020204030204" pitchFamily="34" charset="0"/>
              <a:ea typeface="ＭＳ Ｐゴシック" pitchFamily="84" charset="-128"/>
              <a:cs typeface="Calibri" pitchFamily="34" charset="0"/>
            </a:endParaRPr>
          </a:p>
          <a:p>
            <a:pPr marL="857250" lvl="1" indent="-282575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Calibri" panose="020F0502020204030204" pitchFamily="34" charset="0"/>
                <a:ea typeface="ＭＳ Ｐゴシック" pitchFamily="84" charset="-128"/>
                <a:cs typeface="Calibri" pitchFamily="34" charset="0"/>
              </a:rPr>
              <a:t>These are not “certifications” e.g. ISO 27000, PCI, </a:t>
            </a:r>
            <a:br>
              <a:rPr lang="en-US" sz="2000" dirty="0" smtClean="0">
                <a:latin typeface="Calibri" panose="020F0502020204030204" pitchFamily="34" charset="0"/>
                <a:ea typeface="ＭＳ Ｐゴシック" pitchFamily="84" charset="-128"/>
                <a:cs typeface="Calibri" pitchFamily="34" charset="0"/>
              </a:rPr>
            </a:br>
            <a:r>
              <a:rPr lang="en-US" sz="2000" dirty="0" smtClean="0">
                <a:latin typeface="Calibri" panose="020F0502020204030204" pitchFamily="34" charset="0"/>
                <a:ea typeface="ＭＳ Ｐゴシック" pitchFamily="84" charset="-128"/>
                <a:cs typeface="Calibri" pitchFamily="34" charset="0"/>
              </a:rPr>
              <a:t>OWASP.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1257300" lvl="2" indent="-282575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6833482"/>
              </p:ext>
            </p:extLst>
          </p:nvPr>
        </p:nvGraphicFramePr>
        <p:xfrm>
          <a:off x="811710" y="1649561"/>
          <a:ext cx="7582010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1856"/>
                <a:gridCol w="2368062"/>
                <a:gridCol w="1805354"/>
                <a:gridCol w="17467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USA- AICPA</a:t>
                      </a:r>
                      <a:endParaRPr lang="en-US" dirty="0"/>
                    </a:p>
                  </a:txBody>
                  <a:tcPr>
                    <a:solidFill>
                      <a:srgbClr val="E8772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International- IAASB</a:t>
                      </a:r>
                      <a:endParaRPr lang="en-US" dirty="0"/>
                    </a:p>
                  </a:txBody>
                  <a:tcPr>
                    <a:solidFill>
                      <a:srgbClr val="E8772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Canada- CICA</a:t>
                      </a:r>
                      <a:endParaRPr lang="en-US" dirty="0"/>
                    </a:p>
                  </a:txBody>
                  <a:tcPr>
                    <a:solidFill>
                      <a:srgbClr val="E8772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Germany- IDW</a:t>
                      </a:r>
                      <a:endParaRPr lang="en-US" dirty="0"/>
                    </a:p>
                  </a:txBody>
                  <a:tcPr>
                    <a:solidFill>
                      <a:srgbClr val="E8772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SSAE 16 (SOC 1)</a:t>
                      </a:r>
                    </a:p>
                    <a:p>
                      <a:r>
                        <a:rPr lang="en-US" dirty="0" smtClean="0"/>
                        <a:t>SOC 2</a:t>
                      </a:r>
                    </a:p>
                    <a:p>
                      <a:r>
                        <a:rPr lang="en-US" dirty="0" smtClean="0"/>
                        <a:t>SOC 2+</a:t>
                      </a:r>
                    </a:p>
                    <a:p>
                      <a:r>
                        <a:rPr lang="en-US" dirty="0" smtClean="0"/>
                        <a:t>SOC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ISAE 3402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CSAE 3416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PS 951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291" y="4353791"/>
            <a:ext cx="1648690" cy="164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36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03CC67-5465-4AF8-A3AD-0DEED60CB7CB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 reporting primer</a:t>
            </a:r>
          </a:p>
        </p:txBody>
      </p:sp>
      <p:sp>
        <p:nvSpPr>
          <p:cNvPr id="6" name="Content Placeholder 5"/>
          <p:cNvSpPr>
            <a:spLocks noGrp="1" noChangeArrowheads="1"/>
          </p:cNvSpPr>
          <p:nvPr>
            <p:ph sz="quarter" idx="14"/>
          </p:nvPr>
        </p:nvSpPr>
        <p:spPr bwMode="auto">
          <a:xfrm>
            <a:off x="342791" y="1229396"/>
            <a:ext cx="8472963" cy="484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325" indent="0">
              <a:buClr>
                <a:schemeClr val="tx1"/>
              </a:buClr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SOC Reports</a:t>
            </a:r>
          </a:p>
          <a:p>
            <a:pPr marL="857250" lvl="1" indent="-282575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Calibri" panose="020F0502020204030204" pitchFamily="34" charset="0"/>
                <a:ea typeface="ＭＳ Ｐゴシック" pitchFamily="84" charset="-128"/>
              </a:rPr>
              <a:t>Can focus on the entire service organization’s </a:t>
            </a:r>
            <a:br>
              <a:rPr lang="en-US" sz="2000" dirty="0" smtClean="0">
                <a:latin typeface="Calibri" panose="020F0502020204030204" pitchFamily="34" charset="0"/>
                <a:ea typeface="ＭＳ Ｐゴシック" pitchFamily="84" charset="-128"/>
              </a:rPr>
            </a:br>
            <a:r>
              <a:rPr lang="en-US" sz="2000" dirty="0" smtClean="0">
                <a:latin typeface="Calibri" panose="020F0502020204030204" pitchFamily="34" charset="0"/>
                <a:ea typeface="ＭＳ Ｐゴシック" pitchFamily="84" charset="-128"/>
              </a:rPr>
              <a:t>services, or just applicable data centers, </a:t>
            </a:r>
            <a:br>
              <a:rPr lang="en-US" sz="2000" dirty="0" smtClean="0">
                <a:latin typeface="Calibri" panose="020F0502020204030204" pitchFamily="34" charset="0"/>
                <a:ea typeface="ＭＳ Ｐゴシック" pitchFamily="84" charset="-128"/>
              </a:rPr>
            </a:br>
            <a:r>
              <a:rPr lang="en-US" sz="2000" dirty="0" smtClean="0">
                <a:latin typeface="Calibri" panose="020F0502020204030204" pitchFamily="34" charset="0"/>
                <a:ea typeface="ＭＳ Ｐゴシック" pitchFamily="84" charset="-128"/>
              </a:rPr>
              <a:t>operating environments, applications, or services </a:t>
            </a:r>
            <a:br>
              <a:rPr lang="en-US" sz="2000" dirty="0" smtClean="0">
                <a:latin typeface="Calibri" panose="020F0502020204030204" pitchFamily="34" charset="0"/>
                <a:ea typeface="ＭＳ Ｐゴシック" pitchFamily="84" charset="-128"/>
              </a:rPr>
            </a:br>
            <a:r>
              <a:rPr lang="en-US" sz="2000" dirty="0" smtClean="0">
                <a:latin typeface="Calibri" panose="020F0502020204030204" pitchFamily="34" charset="0"/>
                <a:ea typeface="ＭＳ Ｐゴシック" pitchFamily="84" charset="-128"/>
              </a:rPr>
              <a:t>performed for specific clients.</a:t>
            </a:r>
            <a:endParaRPr lang="en-US" sz="2000" dirty="0">
              <a:latin typeface="Calibri" panose="020F0502020204030204" pitchFamily="34" charset="0"/>
              <a:ea typeface="ＭＳ Ｐゴシック" pitchFamily="84" charset="-128"/>
            </a:endParaRPr>
          </a:p>
          <a:p>
            <a:pPr marL="860425" lvl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en-US" sz="2000" dirty="0" smtClean="0">
              <a:latin typeface="Calibri" panose="020F0502020204030204" pitchFamily="34" charset="0"/>
              <a:ea typeface="ＭＳ Ｐゴシック" pitchFamily="84" charset="-128"/>
            </a:endParaRPr>
          </a:p>
          <a:p>
            <a:pPr marL="860425" lvl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latin typeface="Calibri" panose="020F0502020204030204" pitchFamily="34" charset="0"/>
                <a:ea typeface="ＭＳ Ｐゴシック" pitchFamily="84" charset="-128"/>
              </a:rPr>
              <a:t>The </a:t>
            </a:r>
            <a:r>
              <a:rPr lang="en-US" sz="2000" dirty="0">
                <a:latin typeface="Calibri" panose="020F0502020204030204" pitchFamily="34" charset="0"/>
                <a:ea typeface="ＭＳ Ｐゴシック" pitchFamily="84" charset="-128"/>
              </a:rPr>
              <a:t>use of the report is restricted to specified parties.</a:t>
            </a:r>
          </a:p>
          <a:p>
            <a:pPr marL="860425" lvl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en-US" sz="2000" dirty="0" smtClean="0">
              <a:latin typeface="Calibri" panose="020F0502020204030204" pitchFamily="34" charset="0"/>
              <a:ea typeface="ＭＳ Ｐゴシック" pitchFamily="84" charset="-128"/>
            </a:endParaRPr>
          </a:p>
          <a:p>
            <a:pPr marL="860425" lvl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latin typeface="Calibri" panose="020F0502020204030204" pitchFamily="34" charset="0"/>
                <a:ea typeface="ＭＳ Ｐゴシック" pitchFamily="84" charset="-128"/>
              </a:rPr>
              <a:t>The </a:t>
            </a:r>
            <a:r>
              <a:rPr lang="en-US" sz="2000" dirty="0">
                <a:latin typeface="Calibri" panose="020F0502020204030204" pitchFamily="34" charset="0"/>
                <a:ea typeface="ＭＳ Ｐゴシック" pitchFamily="84" charset="-128"/>
              </a:rPr>
              <a:t>report is typically used by auditors</a:t>
            </a:r>
            <a:r>
              <a:rPr lang="en-US" sz="2000" dirty="0" smtClean="0">
                <a:latin typeface="Calibri" panose="020F0502020204030204" pitchFamily="34" charset="0"/>
                <a:ea typeface="ＭＳ Ｐゴシック" pitchFamily="84" charset="-128"/>
              </a:rPr>
              <a:t>.</a:t>
            </a:r>
          </a:p>
          <a:p>
            <a:pPr marL="860425" lvl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en-US" sz="2000" dirty="0">
              <a:latin typeface="Calibri" panose="020F0502020204030204" pitchFamily="34" charset="0"/>
              <a:ea typeface="ＭＳ Ｐゴシック" pitchFamily="84" charset="-128"/>
            </a:endParaRPr>
          </a:p>
          <a:p>
            <a:pPr marL="860425" lvl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latin typeface="Calibri" panose="020F0502020204030204" pitchFamily="34" charset="0"/>
                <a:ea typeface="ＭＳ Ｐゴシック" pitchFamily="84" charset="-128"/>
              </a:rPr>
              <a:t>Reports are often issued under an anchor standard and then issued in conformity with another international standard.  e.g. </a:t>
            </a:r>
            <a:r>
              <a:rPr lang="en-US" sz="2000" dirty="0" err="1" smtClean="0">
                <a:latin typeface="Calibri" panose="020F0502020204030204" pitchFamily="34" charset="0"/>
                <a:ea typeface="ＭＳ Ｐゴシック" pitchFamily="84" charset="-128"/>
              </a:rPr>
              <a:t>FuelPlus</a:t>
            </a:r>
            <a:r>
              <a:rPr lang="en-US" sz="2000" dirty="0" smtClean="0">
                <a:latin typeface="Calibri" panose="020F0502020204030204" pitchFamily="34" charset="0"/>
                <a:ea typeface="ＭＳ Ｐゴシック" pitchFamily="84" charset="-128"/>
              </a:rPr>
              <a:t> based in Germany issues under SSAE 16 in conformity with ISAE 3402.</a:t>
            </a:r>
          </a:p>
          <a:p>
            <a:pPr marL="1260475" lvl="2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en-US" sz="2000" dirty="0" smtClean="0">
              <a:latin typeface="Calibri" panose="020F0502020204030204" pitchFamily="34" charset="0"/>
              <a:ea typeface="ＭＳ Ｐゴシック" pitchFamily="84" charset="-128"/>
            </a:endParaRPr>
          </a:p>
          <a:p>
            <a:pPr marL="1260475" lvl="2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en-US" sz="2000" dirty="0">
              <a:latin typeface="Calibri" panose="020F0502020204030204" pitchFamily="34" charset="0"/>
              <a:ea typeface="ＭＳ Ｐゴシック" pitchFamily="84" charset="-128"/>
            </a:endParaRPr>
          </a:p>
          <a:p>
            <a:pPr marL="1257300" lvl="2" indent="-282575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1257300" lvl="2" indent="-282575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619" y="477982"/>
            <a:ext cx="1825336" cy="182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0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03CC67-5465-4AF8-A3AD-0DEED60CB7CB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 reporting primer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04800" y="974560"/>
            <a:ext cx="838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282575" eaLnBrk="0" hangingPunct="0">
              <a:defRPr sz="2400">
                <a:solidFill>
                  <a:schemeClr val="tx1"/>
                </a:solidFill>
                <a:latin typeface="B Helvetica Bold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 Helvetica Bold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 Helvetica Bold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 Helvetica Bold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 Helvetica Bold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 Helvetica Bold"/>
                <a:ea typeface="MS PGothic" pitchFamily="34" charset="-128"/>
              </a:defRPr>
            </a:lvl9pPr>
          </a:lstStyle>
          <a:p>
            <a:pPr marL="403225" indent="-342900" eaLnBrk="1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Calibri" panose="020F0502020204030204" pitchFamily="34" charset="0"/>
              </a:rPr>
              <a:t>There are two types of </a:t>
            </a:r>
            <a:r>
              <a:rPr lang="en-US" altLang="en-US" dirty="0" smtClean="0">
                <a:latin typeface="Calibri" panose="020F0502020204030204" pitchFamily="34" charset="0"/>
              </a:rPr>
              <a:t>SOC Reports</a:t>
            </a:r>
            <a:r>
              <a:rPr lang="en-US" altLang="en-US" sz="2000" b="1" dirty="0" smtClean="0">
                <a:latin typeface="Calibri" panose="020F0502020204030204" pitchFamily="34" charset="0"/>
              </a:rPr>
              <a:t>.</a:t>
            </a:r>
            <a:endParaRPr lang="en-US" altLang="en-US" sz="2000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altLang="en-US" sz="2000" dirty="0">
              <a:latin typeface="Arial" pitchFamily="34" charset="0"/>
            </a:endParaRPr>
          </a:p>
        </p:txBody>
      </p:sp>
      <p:graphicFrame>
        <p:nvGraphicFramePr>
          <p:cNvPr id="7" name="Group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614436"/>
              </p:ext>
            </p:extLst>
          </p:nvPr>
        </p:nvGraphicFramePr>
        <p:xfrm>
          <a:off x="457200" y="1447864"/>
          <a:ext cx="8382000" cy="4480496"/>
        </p:xfrm>
        <a:graphic>
          <a:graphicData uri="http://schemas.openxmlformats.org/drawingml/2006/table">
            <a:tbl>
              <a:tblPr/>
              <a:tblGrid>
                <a:gridCol w="4191000"/>
                <a:gridCol w="4191000"/>
              </a:tblGrid>
              <a:tr h="2603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4" charset="-128"/>
                          <a:cs typeface="Times New Roman" pitchFamily="18" charset="0"/>
                        </a:rPr>
                        <a:t>Type 1 Report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4" charset="-128"/>
                          <a:cs typeface="Times New Roman" pitchFamily="18" charset="0"/>
                        </a:rPr>
                        <a:t>Type 2 Report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5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description fairly presents the system that was designed and implemented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 of</a:t>
                      </a:r>
                      <a:endParaRPr lang="en-US" sz="1800" b="0" dirty="0" smtClean="0"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description fairly presents the system that was designed and implemented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throughout the period</a:t>
                      </a:r>
                      <a:endParaRPr lang="en-US" sz="1800" b="0" dirty="0">
                        <a:effectLst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089">
                <a:tc>
                  <a:txBody>
                    <a:bodyPr/>
                    <a:lstStyle/>
                    <a:p>
                      <a:pPr marL="117475" marR="0" lvl="0" indent="-1174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controls related to the control</a:t>
                      </a:r>
                      <a:endParaRPr lang="en-US" sz="180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17475" marR="0" lvl="0" indent="-1174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objectives stated in the description</a:t>
                      </a:r>
                    </a:p>
                    <a:p>
                      <a:pPr marL="117475" marR="0" lvl="0" indent="-1174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were suitably designed to provide</a:t>
                      </a:r>
                    </a:p>
                    <a:p>
                      <a:pPr marL="117475" marR="0" lvl="0" indent="-1174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reasonable assurance that the control</a:t>
                      </a:r>
                    </a:p>
                    <a:p>
                      <a:pPr marL="117475" marR="0" lvl="0" indent="-1174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objectives would be achieved if the</a:t>
                      </a:r>
                    </a:p>
                    <a:p>
                      <a:pPr marL="117475" marR="0" lvl="0" indent="-1174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controls operated effectively as of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controls related to the control objectives stated in the description were suitably designed 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throughout the period</a:t>
                      </a:r>
                      <a:endParaRPr lang="en-US" sz="1800" b="0" dirty="0">
                        <a:effectLst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541">
                <a:tc>
                  <a:txBody>
                    <a:bodyPr/>
                    <a:lstStyle/>
                    <a:p>
                      <a:pPr marL="117475" marR="0" lvl="0" indent="-1174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None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controls tested, were those necessary to provide reasonable assurance that the control objectives stated in the description were achieved, operated effectively throughout the period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66800" y="-76200"/>
            <a:ext cx="25908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00" dirty="0" smtClean="0">
                <a:solidFill>
                  <a:srgbClr val="FF0000"/>
                </a:solidFill>
              </a:rPr>
              <a:t>x</a:t>
            </a:r>
            <a:endParaRPr lang="en-US" sz="41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33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03CC67-5465-4AF8-A3AD-0DEED60CB7CB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you do with a SOC report in relation to a financial statement audit?</a:t>
            </a:r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0" y="990600"/>
            <a:ext cx="8686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82575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pPr marL="342900" indent="-282575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marL="342900" indent="-282575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pPr marL="342900" indent="-282575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marL="342900" indent="-282575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Just stick it into the binder and call it a day </a:t>
            </a:r>
            <a:r>
              <a:rPr lang="en-US" sz="3200" b="1" dirty="0" smtClean="0"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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2614360" y="-328359"/>
            <a:ext cx="25908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00" dirty="0" smtClean="0">
                <a:solidFill>
                  <a:srgbClr val="FF0000"/>
                </a:solidFill>
              </a:rPr>
              <a:t>x</a:t>
            </a:r>
            <a:endParaRPr lang="en-US" sz="41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76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1853</TotalTime>
  <Words>782</Words>
  <Application>Microsoft Office PowerPoint</Application>
  <PresentationFormat>On-screen Show (4:3)</PresentationFormat>
  <Paragraphs>193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Custom Design</vt:lpstr>
      <vt:lpstr>2_Custom Design</vt:lpstr>
      <vt:lpstr>1_Office Theme</vt:lpstr>
      <vt:lpstr>1_Custom Design</vt:lpstr>
      <vt:lpstr>3_Custom Design</vt:lpstr>
      <vt:lpstr>4_Custom Design</vt:lpstr>
      <vt:lpstr>2_Office Theme</vt:lpstr>
      <vt:lpstr>PowerPoint Presentation</vt:lpstr>
      <vt:lpstr>Service Organisation Controls (SOC) Reporting</vt:lpstr>
      <vt:lpstr>Agenda</vt:lpstr>
      <vt:lpstr>The age of the service organisation</vt:lpstr>
      <vt:lpstr>The age of the service organisation</vt:lpstr>
      <vt:lpstr>SOC reporting primer</vt:lpstr>
      <vt:lpstr>SOC reporting primer</vt:lpstr>
      <vt:lpstr>SOC reporting primer</vt:lpstr>
      <vt:lpstr>What do you do with a SOC report in relation to a financial statement audit?</vt:lpstr>
      <vt:lpstr>Using a SOC report in an audit</vt:lpstr>
      <vt:lpstr>Using a SOC report in an audit</vt:lpstr>
      <vt:lpstr>Example report excerpts</vt:lpstr>
      <vt:lpstr>Example report excerpts</vt:lpstr>
      <vt:lpstr>Example report excerpts</vt:lpstr>
      <vt:lpstr>Example report excerpts</vt:lpstr>
      <vt:lpstr>SOC Assessment</vt:lpstr>
      <vt:lpstr>SOC Assessment</vt:lpstr>
      <vt:lpstr>SOC Assessment</vt:lpstr>
      <vt:lpstr>Questions &amp; Comments</vt:lpstr>
      <vt:lpstr>Thank You!</vt:lpstr>
    </vt:vector>
  </TitlesOfParts>
  <Company>Bop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Kara Jensen</dc:creator>
  <cp:lastModifiedBy>Louise Norbury</cp:lastModifiedBy>
  <cp:revision>78</cp:revision>
  <dcterms:created xsi:type="dcterms:W3CDTF">2015-02-03T18:21:11Z</dcterms:created>
  <dcterms:modified xsi:type="dcterms:W3CDTF">2016-06-03T05:01:05Z</dcterms:modified>
</cp:coreProperties>
</file>