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90" r:id="rId2"/>
    <p:sldId id="329" r:id="rId3"/>
    <p:sldId id="312" r:id="rId4"/>
    <p:sldId id="370" r:id="rId5"/>
    <p:sldId id="371" r:id="rId6"/>
    <p:sldId id="332" r:id="rId7"/>
    <p:sldId id="372" r:id="rId8"/>
    <p:sldId id="373" r:id="rId9"/>
    <p:sldId id="335" r:id="rId10"/>
    <p:sldId id="374" r:id="rId11"/>
    <p:sldId id="375" r:id="rId12"/>
    <p:sldId id="337" r:id="rId13"/>
    <p:sldId id="376" r:id="rId14"/>
    <p:sldId id="379" r:id="rId15"/>
    <p:sldId id="340" r:id="rId16"/>
    <p:sldId id="378" r:id="rId17"/>
    <p:sldId id="342" r:id="rId18"/>
    <p:sldId id="377" r:id="rId19"/>
    <p:sldId id="380" r:id="rId20"/>
    <p:sldId id="381" r:id="rId21"/>
    <p:sldId id="383" r:id="rId22"/>
    <p:sldId id="347" r:id="rId23"/>
    <p:sldId id="382" r:id="rId24"/>
    <p:sldId id="387" r:id="rId25"/>
    <p:sldId id="386" r:id="rId26"/>
    <p:sldId id="385" r:id="rId27"/>
    <p:sldId id="384" r:id="rId28"/>
    <p:sldId id="388" r:id="rId29"/>
    <p:sldId id="389" r:id="rId30"/>
    <p:sldId id="392" r:id="rId31"/>
    <p:sldId id="391" r:id="rId32"/>
    <p:sldId id="393" r:id="rId33"/>
    <p:sldId id="348" r:id="rId34"/>
    <p:sldId id="360" r:id="rId35"/>
    <p:sldId id="349" r:id="rId36"/>
    <p:sldId id="394" r:id="rId37"/>
    <p:sldId id="395" r:id="rId38"/>
    <p:sldId id="396" r:id="rId39"/>
    <p:sldId id="402" r:id="rId40"/>
    <p:sldId id="398" r:id="rId41"/>
    <p:sldId id="399" r:id="rId42"/>
    <p:sldId id="400" r:id="rId43"/>
    <p:sldId id="320" r:id="rId44"/>
  </p:sldIdLst>
  <p:sldSz cx="9144000" cy="5724525"/>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3">
          <p15:clr>
            <a:srgbClr val="A4A3A4"/>
          </p15:clr>
        </p15:guide>
        <p15:guide id="2" pos="2880">
          <p15:clr>
            <a:srgbClr val="A4A3A4"/>
          </p15:clr>
        </p15:guide>
        <p15:guide id="3" pos="265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tar Arkan" initials="LA" lastIdx="0" clrIdx="0">
    <p:extLst>
      <p:ext uri="{19B8F6BF-5375-455C-9EA6-DF929625EA0E}">
        <p15:presenceInfo xmlns:p15="http://schemas.microsoft.com/office/powerpoint/2012/main" userId="c11271deb324bd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6CB"/>
    <a:srgbClr val="4D9DC3"/>
    <a:srgbClr val="004366"/>
    <a:srgbClr val="4BA82D"/>
    <a:srgbClr val="05698D"/>
    <a:srgbClr val="9ED1E3"/>
    <a:srgbClr val="1E87A5"/>
    <a:srgbClr val="DF1128"/>
    <a:srgbClr val="003554"/>
    <a:srgbClr val="95B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82" autoAdjust="0"/>
    <p:restoredTop sz="94660"/>
  </p:normalViewPr>
  <p:slideViewPr>
    <p:cSldViewPr snapToObjects="1">
      <p:cViewPr varScale="1">
        <p:scale>
          <a:sx n="100" d="100"/>
          <a:sy n="100" d="100"/>
        </p:scale>
        <p:origin x="96" y="264"/>
      </p:cViewPr>
      <p:guideLst>
        <p:guide orient="horz" pos="1803"/>
        <p:guide pos="2880"/>
        <p:guide pos="265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6" d="100"/>
          <a:sy n="56" d="100"/>
        </p:scale>
        <p:origin x="-2802" y="-10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32B7B-0542-4F70-86E4-52B0E15C46CA}" type="datetimeFigureOut">
              <a:rPr lang="id-ID" smtClean="0"/>
              <a:pPr/>
              <a:t>18/09/2018</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C713B8-C651-40FA-A3AA-69EC45367FFC}" type="slidenum">
              <a:rPr lang="id-ID" smtClean="0"/>
              <a:pPr/>
              <a:t>‹#›</a:t>
            </a:fld>
            <a:endParaRPr lang="id-ID"/>
          </a:p>
        </p:txBody>
      </p:sp>
    </p:spTree>
    <p:extLst>
      <p:ext uri="{BB962C8B-B14F-4D97-AF65-F5344CB8AC3E}">
        <p14:creationId xmlns:p14="http://schemas.microsoft.com/office/powerpoint/2010/main" val="1379775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3CBE0-F8E6-47E0-84FA-F903BE23C1A7}" type="datetimeFigureOut">
              <a:rPr lang="id-ID" smtClean="0"/>
              <a:pPr/>
              <a:t>18/09/2018</a:t>
            </a:fld>
            <a:endParaRPr lang="id-ID"/>
          </a:p>
        </p:txBody>
      </p:sp>
      <p:sp>
        <p:nvSpPr>
          <p:cNvPr id="4" name="Slide Image Placeholder 3"/>
          <p:cNvSpPr>
            <a:spLocks noGrp="1" noRot="1" noChangeAspect="1"/>
          </p:cNvSpPr>
          <p:nvPr>
            <p:ph type="sldImg" idx="2"/>
          </p:nvPr>
        </p:nvSpPr>
        <p:spPr>
          <a:xfrm>
            <a:off x="690563" y="685800"/>
            <a:ext cx="5476875"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8762E-E545-409B-9E31-908D597791D6}" type="slidenum">
              <a:rPr lang="id-ID" smtClean="0"/>
              <a:pPr/>
              <a:t>‹#›</a:t>
            </a:fld>
            <a:endParaRPr lang="id-ID"/>
          </a:p>
        </p:txBody>
      </p:sp>
    </p:spTree>
    <p:extLst>
      <p:ext uri="{BB962C8B-B14F-4D97-AF65-F5344CB8AC3E}">
        <p14:creationId xmlns:p14="http://schemas.microsoft.com/office/powerpoint/2010/main" val="50037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26" name="Picture 2" descr="D:\freelance\Taxback\Page 1.png"/>
          <p:cNvPicPr>
            <a:picLocks noChangeAspect="1" noChangeArrowheads="1"/>
          </p:cNvPicPr>
          <p:nvPr userDrawn="1"/>
        </p:nvPicPr>
        <p:blipFill>
          <a:blip r:embed="rId2"/>
          <a:srcRect/>
          <a:stretch>
            <a:fillRect/>
          </a:stretch>
        </p:blipFill>
        <p:spPr bwMode="auto">
          <a:xfrm>
            <a:off x="0" y="3175"/>
            <a:ext cx="9144000" cy="5718175"/>
          </a:xfrm>
          <a:prstGeom prst="rect">
            <a:avLst/>
          </a:prstGeom>
          <a:noFill/>
        </p:spPr>
      </p:pic>
      <p:sp>
        <p:nvSpPr>
          <p:cNvPr id="7" name="Text Placeholder 8"/>
          <p:cNvSpPr>
            <a:spLocks noGrp="1"/>
          </p:cNvSpPr>
          <p:nvPr>
            <p:ph type="body" sz="quarter" idx="10" hasCustomPrompt="1"/>
          </p:nvPr>
        </p:nvSpPr>
        <p:spPr>
          <a:xfrm>
            <a:off x="796884" y="1711312"/>
            <a:ext cx="5570598" cy="714379"/>
          </a:xfrm>
        </p:spPr>
        <p:txBody>
          <a:bodyPr>
            <a:noAutofit/>
          </a:bodyPr>
          <a:lstStyle>
            <a:lvl1pPr marL="0" indent="0" algn="l">
              <a:buNone/>
              <a:defRPr sz="3600" b="1" baseline="0">
                <a:solidFill>
                  <a:srgbClr val="003554"/>
                </a:solidFill>
                <a:latin typeface="Arial" panose="020B0604020202020204" pitchFamily="34" charset="0"/>
                <a:cs typeface="Arial" panose="020B0604020202020204" pitchFamily="34" charset="0"/>
              </a:defRPr>
            </a:lvl1pPr>
          </a:lstStyle>
          <a:p>
            <a:pPr lvl="0"/>
            <a:r>
              <a:rPr lang="en-US" dirty="0" smtClean="0"/>
              <a:t>Your Presentation Title</a:t>
            </a:r>
            <a:endParaRPr lang="id-ID" dirty="0"/>
          </a:p>
        </p:txBody>
      </p:sp>
      <p:sp>
        <p:nvSpPr>
          <p:cNvPr id="8" name="Text Placeholder 8"/>
          <p:cNvSpPr>
            <a:spLocks noGrp="1"/>
          </p:cNvSpPr>
          <p:nvPr>
            <p:ph type="body" sz="quarter" idx="12" hasCustomPrompt="1"/>
          </p:nvPr>
        </p:nvSpPr>
        <p:spPr>
          <a:xfrm>
            <a:off x="796884" y="2425691"/>
            <a:ext cx="5192762" cy="357190"/>
          </a:xfrm>
        </p:spPr>
        <p:txBody>
          <a:bodyPr>
            <a:noAutofit/>
          </a:bodyPr>
          <a:lstStyle>
            <a:lvl1pPr marL="0" indent="0" algn="l">
              <a:buNone/>
              <a:defRPr sz="2400" baseline="0">
                <a:solidFill>
                  <a:srgbClr val="003554"/>
                </a:solidFill>
                <a:latin typeface="Arial" panose="020B0604020202020204" pitchFamily="34" charset="0"/>
                <a:cs typeface="Arial" panose="020B0604020202020204" pitchFamily="34" charset="0"/>
              </a:defRPr>
            </a:lvl1pPr>
          </a:lstStyle>
          <a:p>
            <a:pPr lvl="0"/>
            <a:r>
              <a:rPr lang="en-US" dirty="0" err="1" smtClean="0"/>
              <a:t>Desription</a:t>
            </a:r>
            <a:r>
              <a:rPr lang="en-US" dirty="0" smtClean="0"/>
              <a:t> Line goes Here</a:t>
            </a:r>
            <a:endParaRPr lang="id-ID" dirty="0"/>
          </a:p>
        </p:txBody>
      </p:sp>
      <p:cxnSp>
        <p:nvCxnSpPr>
          <p:cNvPr id="9" name="Straight Connector 8"/>
          <p:cNvCxnSpPr/>
          <p:nvPr userDrawn="1"/>
        </p:nvCxnSpPr>
        <p:spPr>
          <a:xfrm>
            <a:off x="885492" y="2782881"/>
            <a:ext cx="648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796884" y="4335473"/>
            <a:ext cx="1476351" cy="276237"/>
          </a:xfrm>
        </p:spPr>
        <p:txBody>
          <a:bodyPr>
            <a:noAutofit/>
          </a:bodyPr>
          <a:lstStyle>
            <a:lvl1pPr>
              <a:buNone/>
              <a:defRPr sz="1300">
                <a:solidFill>
                  <a:srgbClr val="003554"/>
                </a:solidFill>
                <a:latin typeface="Arial" pitchFamily="34" charset="0"/>
                <a:cs typeface="Arial" pitchFamily="34" charset="0"/>
              </a:defRPr>
            </a:lvl1pPr>
            <a:lvl2pPr>
              <a:defRPr sz="1300">
                <a:latin typeface="Arial" pitchFamily="34" charset="0"/>
                <a:cs typeface="Arial" pitchFamily="34" charset="0"/>
              </a:defRPr>
            </a:lvl2pPr>
            <a:lvl3pPr>
              <a:defRPr sz="1300">
                <a:latin typeface="Arial" pitchFamily="34" charset="0"/>
                <a:cs typeface="Arial" pitchFamily="34" charset="0"/>
              </a:defRPr>
            </a:lvl3pPr>
            <a:lvl4pPr>
              <a:defRPr sz="1300">
                <a:latin typeface="Arial" pitchFamily="34" charset="0"/>
                <a:cs typeface="Arial" pitchFamily="34" charset="0"/>
              </a:defRPr>
            </a:lvl4pPr>
            <a:lvl5pPr>
              <a:defRPr sz="1300">
                <a:latin typeface="Arial" pitchFamily="34" charset="0"/>
                <a:cs typeface="Arial" pitchFamily="34" charset="0"/>
              </a:defRPr>
            </a:lvl5pPr>
          </a:lstStyle>
          <a:p>
            <a:pPr lvl="0"/>
            <a:r>
              <a:rPr lang="en-AU" dirty="0" err="1" smtClean="0"/>
              <a:t>Ju</a:t>
            </a:r>
            <a:r>
              <a:rPr lang="id-ID" dirty="0" smtClean="0"/>
              <a:t>ly</a:t>
            </a:r>
            <a:r>
              <a:rPr lang="en-AU" dirty="0" smtClean="0"/>
              <a:t> 2</a:t>
            </a:r>
            <a:r>
              <a:rPr lang="id-ID" dirty="0" smtClean="0"/>
              <a:t>4</a:t>
            </a:r>
            <a:r>
              <a:rPr lang="en-AU" dirty="0" smtClean="0"/>
              <a:t>th,2018</a:t>
            </a:r>
            <a:endParaRPr lang="en-AU" dirty="0"/>
          </a:p>
        </p:txBody>
      </p:sp>
      <p:sp>
        <p:nvSpPr>
          <p:cNvPr id="11" name="Text Placeholder 9"/>
          <p:cNvSpPr>
            <a:spLocks noGrp="1"/>
          </p:cNvSpPr>
          <p:nvPr>
            <p:ph type="body" sz="quarter" idx="14" hasCustomPrompt="1"/>
          </p:nvPr>
        </p:nvSpPr>
        <p:spPr>
          <a:xfrm>
            <a:off x="796884" y="4611710"/>
            <a:ext cx="2532090" cy="414338"/>
          </a:xfrm>
        </p:spPr>
        <p:txBody>
          <a:bodyPr>
            <a:noAutofit/>
          </a:bodyPr>
          <a:lstStyle>
            <a:lvl1pPr>
              <a:buNone/>
              <a:defRPr sz="1300" b="0">
                <a:solidFill>
                  <a:srgbClr val="003554"/>
                </a:solidFill>
                <a:latin typeface="Arial" pitchFamily="34" charset="0"/>
                <a:cs typeface="Arial" pitchFamily="34" charset="0"/>
              </a:defRPr>
            </a:lvl1pPr>
            <a:lvl2pPr>
              <a:defRPr sz="1300">
                <a:latin typeface="Arial" pitchFamily="34" charset="0"/>
                <a:cs typeface="Arial" pitchFamily="34" charset="0"/>
              </a:defRPr>
            </a:lvl2pPr>
            <a:lvl3pPr>
              <a:defRPr sz="1300">
                <a:latin typeface="Arial" pitchFamily="34" charset="0"/>
                <a:cs typeface="Arial" pitchFamily="34" charset="0"/>
              </a:defRPr>
            </a:lvl3pPr>
            <a:lvl4pPr>
              <a:defRPr sz="1300">
                <a:latin typeface="Arial" pitchFamily="34" charset="0"/>
                <a:cs typeface="Arial" pitchFamily="34" charset="0"/>
              </a:defRPr>
            </a:lvl4pPr>
            <a:lvl5pPr>
              <a:defRPr sz="1300">
                <a:latin typeface="Arial" pitchFamily="34" charset="0"/>
                <a:cs typeface="Arial" pitchFamily="34" charset="0"/>
              </a:defRPr>
            </a:lvl5pPr>
          </a:lstStyle>
          <a:p>
            <a:pPr lvl="0"/>
            <a:r>
              <a:rPr lang="en-AU" dirty="0" smtClean="0"/>
              <a:t>taxbackinternational.com</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571500" y="862013"/>
            <a:ext cx="8143875" cy="4214812"/>
          </a:xfrm>
        </p:spPr>
        <p:txBody>
          <a:bodyPr/>
          <a:lstStyle/>
          <a:p>
            <a:endParaRPr lang="id-ID" dirty="0"/>
          </a:p>
        </p:txBody>
      </p:sp>
      <p:sp>
        <p:nvSpPr>
          <p:cNvPr id="22" name="Text Placeholder 12"/>
          <p:cNvSpPr>
            <a:spLocks noGrp="1"/>
          </p:cNvSpPr>
          <p:nvPr>
            <p:ph type="body" sz="quarter" idx="14" hasCustomPrompt="1"/>
          </p:nvPr>
        </p:nvSpPr>
        <p:spPr>
          <a:xfrm>
            <a:off x="539552" y="413990"/>
            <a:ext cx="3783364" cy="472176"/>
          </a:xfrm>
        </p:spPr>
        <p:txBody>
          <a:bodyPr>
            <a:noAutofit/>
          </a:bodyPr>
          <a:lstStyle>
            <a:lvl1pPr marL="0" indent="0" algn="l">
              <a:lnSpc>
                <a:spcPts val="3000"/>
              </a:lnSpc>
              <a:buNone/>
              <a:defRPr sz="2500" b="0">
                <a:solidFill>
                  <a:schemeClr val="tx1"/>
                </a:solidFill>
                <a:latin typeface="Arial" panose="020B0604020202020204" pitchFamily="34" charset="0"/>
                <a:cs typeface="Arial" panose="020B0604020202020204" pitchFamily="34" charset="0"/>
              </a:defRPr>
            </a:lvl1pPr>
          </a:lstStyle>
          <a:p>
            <a:pPr lvl="0"/>
            <a:r>
              <a:rPr lang="en-US" dirty="0" smtClean="0"/>
              <a:t>Table Page</a:t>
            </a:r>
          </a:p>
        </p:txBody>
      </p:sp>
      <p:cxnSp>
        <p:nvCxnSpPr>
          <p:cNvPr id="23" name="Straight Connector 22"/>
          <p:cNvCxnSpPr/>
          <p:nvPr userDrawn="1"/>
        </p:nvCxnSpPr>
        <p:spPr>
          <a:xfrm>
            <a:off x="611560" y="918046"/>
            <a:ext cx="648072"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17"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18"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19" name="Straight Connector 18"/>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6386" name="Picture 2" descr="D:\freelance\Taxback\slide9.png"/>
          <p:cNvPicPr>
            <a:picLocks noChangeAspect="1" noChangeArrowheads="1"/>
          </p:cNvPicPr>
          <p:nvPr userDrawn="1"/>
        </p:nvPicPr>
        <p:blipFill>
          <a:blip r:embed="rId2"/>
          <a:srcRect/>
          <a:stretch>
            <a:fillRect/>
          </a:stretch>
        </p:blipFill>
        <p:spPr bwMode="auto">
          <a:xfrm>
            <a:off x="0" y="4763"/>
            <a:ext cx="9144000" cy="5715000"/>
          </a:xfrm>
          <a:prstGeom prst="rect">
            <a:avLst/>
          </a:prstGeom>
          <a:noFill/>
        </p:spPr>
      </p:pic>
      <p:sp>
        <p:nvSpPr>
          <p:cNvPr id="9" name="Text Placeholder 29"/>
          <p:cNvSpPr>
            <a:spLocks noGrp="1"/>
          </p:cNvSpPr>
          <p:nvPr>
            <p:ph type="body" sz="quarter" idx="29" hasCustomPrompt="1"/>
          </p:nvPr>
        </p:nvSpPr>
        <p:spPr>
          <a:xfrm>
            <a:off x="4214810" y="2433634"/>
            <a:ext cx="3500462" cy="428628"/>
          </a:xfrm>
        </p:spPr>
        <p:txBody>
          <a:bodyPr>
            <a:noAutofit/>
          </a:bodyPr>
          <a:lstStyle>
            <a:lvl1pPr algn="l">
              <a:buNone/>
              <a:defRPr sz="25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id-ID" dirty="0" smtClean="0"/>
              <a:t>Click to add text</a:t>
            </a:r>
            <a:endParaRPr lang="id-ID" dirty="0"/>
          </a:p>
        </p:txBody>
      </p:sp>
      <p:sp>
        <p:nvSpPr>
          <p:cNvPr id="10" name="Text Placeholder 29"/>
          <p:cNvSpPr>
            <a:spLocks noGrp="1"/>
          </p:cNvSpPr>
          <p:nvPr>
            <p:ph type="body" sz="quarter" idx="30" hasCustomPrompt="1"/>
          </p:nvPr>
        </p:nvSpPr>
        <p:spPr>
          <a:xfrm>
            <a:off x="3995936" y="2862262"/>
            <a:ext cx="3500462" cy="357190"/>
          </a:xfrm>
        </p:spPr>
        <p:txBody>
          <a:bodyPr>
            <a:noAutofit/>
          </a:bodyPr>
          <a:lstStyle>
            <a:lvl1pPr algn="l">
              <a:buNone/>
              <a:defRPr sz="12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id-ID" dirty="0" smtClean="0"/>
              <a:t>Click to add text</a:t>
            </a:r>
            <a:endParaRPr lang="id-ID"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Membership">
    <p:spTree>
      <p:nvGrpSpPr>
        <p:cNvPr id="1" name=""/>
        <p:cNvGrpSpPr/>
        <p:nvPr/>
      </p:nvGrpSpPr>
      <p:grpSpPr>
        <a:xfrm>
          <a:off x="0" y="0"/>
          <a:ext cx="0" cy="0"/>
          <a:chOff x="0" y="0"/>
          <a:chExt cx="0" cy="0"/>
        </a:xfrm>
      </p:grpSpPr>
      <p:sp>
        <p:nvSpPr>
          <p:cNvPr id="15" name="Table Placeholder 14"/>
          <p:cNvSpPr>
            <a:spLocks noGrp="1"/>
          </p:cNvSpPr>
          <p:nvPr>
            <p:ph type="tbl" sz="quarter" idx="13"/>
          </p:nvPr>
        </p:nvSpPr>
        <p:spPr>
          <a:xfrm>
            <a:off x="4477985" y="1373464"/>
            <a:ext cx="4071966" cy="2857520"/>
          </a:xfrm>
        </p:spPr>
        <p:txBody>
          <a:bodyPr/>
          <a:lstStyle/>
          <a:p>
            <a:endParaRPr lang="id-ID"/>
          </a:p>
        </p:txBody>
      </p:sp>
      <p:sp>
        <p:nvSpPr>
          <p:cNvPr id="19" name="Text Placeholder 19"/>
          <p:cNvSpPr>
            <a:spLocks noGrp="1"/>
          </p:cNvSpPr>
          <p:nvPr>
            <p:ph type="body" sz="quarter" idx="29" hasCustomPrompt="1"/>
          </p:nvPr>
        </p:nvSpPr>
        <p:spPr>
          <a:xfrm>
            <a:off x="4477985" y="4302422"/>
            <a:ext cx="2372281" cy="35719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rgbClr val="00001E"/>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Headline here</a:t>
            </a:r>
          </a:p>
        </p:txBody>
      </p:sp>
      <p:sp>
        <p:nvSpPr>
          <p:cNvPr id="24" name="Text Placeholder 12"/>
          <p:cNvSpPr>
            <a:spLocks noGrp="1"/>
          </p:cNvSpPr>
          <p:nvPr>
            <p:ph type="body" sz="quarter" idx="12" hasCustomPrompt="1"/>
          </p:nvPr>
        </p:nvSpPr>
        <p:spPr>
          <a:xfrm>
            <a:off x="4406547" y="669729"/>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id-ID" dirty="0" smtClean="0"/>
              <a:t>One Column + Text</a:t>
            </a:r>
            <a:endParaRPr lang="id-ID" dirty="0"/>
          </a:p>
        </p:txBody>
      </p:sp>
      <p:cxnSp>
        <p:nvCxnSpPr>
          <p:cNvPr id="25" name="Straight Connector 24"/>
          <p:cNvCxnSpPr/>
          <p:nvPr userDrawn="1"/>
        </p:nvCxnSpPr>
        <p:spPr>
          <a:xfrm>
            <a:off x="4477985" y="1153835"/>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16"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0"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1" name="Straight Connector 20"/>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dark bg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90"/>
            <a:ext cx="9144000" cy="5716142"/>
          </a:xfrm>
          <a:prstGeom prst="rect">
            <a:avLst/>
          </a:prstGeom>
        </p:spPr>
      </p:pic>
      <p:sp>
        <p:nvSpPr>
          <p:cNvPr id="14" name="Text Placeholder 12"/>
          <p:cNvSpPr>
            <a:spLocks noGrp="1"/>
          </p:cNvSpPr>
          <p:nvPr>
            <p:ph type="body" sz="quarter" idx="107" hasCustomPrompt="1"/>
          </p:nvPr>
        </p:nvSpPr>
        <p:spPr>
          <a:xfrm>
            <a:off x="539552" y="413990"/>
            <a:ext cx="3783364" cy="472176"/>
          </a:xfrm>
        </p:spPr>
        <p:txBody>
          <a:bodyPr>
            <a:noAutofit/>
          </a:bodyPr>
          <a:lstStyle>
            <a:lvl1pPr marL="0" indent="0" algn="l">
              <a:lnSpc>
                <a:spcPts val="3000"/>
              </a:lnSpc>
              <a:buNone/>
              <a:defRPr sz="2500" b="0">
                <a:solidFill>
                  <a:schemeClr val="bg1"/>
                </a:solidFill>
                <a:latin typeface="Arial" panose="020B0604020202020204" pitchFamily="34" charset="0"/>
                <a:cs typeface="Arial" panose="020B0604020202020204" pitchFamily="34" charset="0"/>
              </a:defRPr>
            </a:lvl1pPr>
          </a:lstStyle>
          <a:p>
            <a:pPr lvl="0"/>
            <a:r>
              <a:rPr lang="id-ID" dirty="0" smtClean="0"/>
              <a:t>Diagram Sample</a:t>
            </a:r>
            <a:endParaRPr lang="en-US" dirty="0" smtClean="0"/>
          </a:p>
        </p:txBody>
      </p:sp>
      <p:cxnSp>
        <p:nvCxnSpPr>
          <p:cNvPr id="15" name="Straight Connector 14"/>
          <p:cNvCxnSpPr/>
          <p:nvPr userDrawn="1"/>
        </p:nvCxnSpPr>
        <p:spPr>
          <a:xfrm>
            <a:off x="611560" y="918046"/>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9ED1E3"/>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9ED1E3"/>
              </a:solidFill>
              <a:latin typeface="Arial" panose="020B0604020202020204" pitchFamily="34" charset="0"/>
              <a:ea typeface="Open Sans" pitchFamily="34" charset="0"/>
              <a:cs typeface="Arial" panose="020B0604020202020204" pitchFamily="34" charset="0"/>
            </a:endParaRPr>
          </a:p>
        </p:txBody>
      </p:sp>
      <p:sp>
        <p:nvSpPr>
          <p:cNvPr id="18"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9ED1E3"/>
                </a:solidFill>
                <a:effectLst/>
                <a:uLnTx/>
                <a:uFillTx/>
                <a:latin typeface="Arial" panose="020B0604020202020204" pitchFamily="34" charset="0"/>
                <a:ea typeface="Open Sans" pitchFamily="34" charset="0"/>
                <a:cs typeface="Arial" panose="020B0604020202020204" pitchFamily="34" charset="0"/>
              </a:rPr>
              <a:t>www.taxbackinternational.com</a:t>
            </a:r>
            <a:endParaRPr kumimoji="0" lang="id-ID" sz="1000" b="0" i="0" u="none" strike="noStrike" kern="1200" cap="none" spc="0" normalizeH="0" baseline="0" noProof="0" dirty="0">
              <a:ln>
                <a:noFill/>
              </a:ln>
              <a:solidFill>
                <a:srgbClr val="9ED1E3"/>
              </a:solidFill>
              <a:effectLst/>
              <a:uLnTx/>
              <a:uFillTx/>
              <a:latin typeface="Arial" panose="020B0604020202020204" pitchFamily="34" charset="0"/>
              <a:ea typeface="Open Sans" pitchFamily="34" charset="0"/>
              <a:cs typeface="Arial" panose="020B0604020202020204" pitchFamily="34" charset="0"/>
            </a:endParaRPr>
          </a:p>
        </p:txBody>
      </p:sp>
      <p:sp>
        <p:nvSpPr>
          <p:cNvPr id="19"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9ED1E3"/>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0" name="Straight Connector 19"/>
          <p:cNvCxnSpPr/>
          <p:nvPr userDrawn="1"/>
        </p:nvCxnSpPr>
        <p:spPr>
          <a:xfrm rot="5400000">
            <a:off x="2248532" y="5464770"/>
            <a:ext cx="196364" cy="1922"/>
          </a:xfrm>
          <a:prstGeom prst="line">
            <a:avLst/>
          </a:prstGeom>
          <a:ln w="9525">
            <a:solidFill>
              <a:srgbClr val="9ED1E3"/>
            </a:solidFill>
          </a:ln>
        </p:spPr>
        <p:style>
          <a:lnRef idx="1">
            <a:schemeClr val="accent1"/>
          </a:lnRef>
          <a:fillRef idx="0">
            <a:schemeClr val="accent1"/>
          </a:fillRef>
          <a:effectRef idx="0">
            <a:schemeClr val="accent1"/>
          </a:effectRef>
          <a:fontRef idx="minor">
            <a:schemeClr val="tx1"/>
          </a:fontRef>
        </p:style>
      </p:cxnSp>
      <p:pic>
        <p:nvPicPr>
          <p:cNvPr id="21" name="Picture 3" descr="D:\freelance\Taxback\logo footer.png"/>
          <p:cNvPicPr>
            <a:picLocks noChangeAspect="1" noChangeArrowheads="1"/>
          </p:cNvPicPr>
          <p:nvPr userDrawn="1"/>
        </p:nvPicPr>
        <p:blipFill>
          <a:blip r:embed="rId3" cstate="print"/>
          <a:srcRect/>
          <a:stretch>
            <a:fillRect/>
          </a:stretch>
        </p:blipFill>
        <p:spPr bwMode="auto">
          <a:xfrm>
            <a:off x="31705" y="5326092"/>
            <a:ext cx="396875" cy="252412"/>
          </a:xfrm>
          <a:prstGeom prst="rect">
            <a:avLst/>
          </a:prstGeom>
          <a:noFill/>
        </p:spPr>
      </p:pic>
    </p:spTree>
    <p:extLst>
      <p:ext uri="{BB962C8B-B14F-4D97-AF65-F5344CB8AC3E}">
        <p14:creationId xmlns:p14="http://schemas.microsoft.com/office/powerpoint/2010/main" val="208138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gram dark bg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190"/>
            <a:ext cx="9143998" cy="5716142"/>
          </a:xfrm>
          <a:prstGeom prst="rect">
            <a:avLst/>
          </a:prstGeom>
        </p:spPr>
      </p:pic>
      <p:sp>
        <p:nvSpPr>
          <p:cNvPr id="14" name="Text Placeholder 12"/>
          <p:cNvSpPr>
            <a:spLocks noGrp="1"/>
          </p:cNvSpPr>
          <p:nvPr>
            <p:ph type="body" sz="quarter" idx="107" hasCustomPrompt="1"/>
          </p:nvPr>
        </p:nvSpPr>
        <p:spPr>
          <a:xfrm>
            <a:off x="539552" y="413990"/>
            <a:ext cx="3783364" cy="472176"/>
          </a:xfrm>
        </p:spPr>
        <p:txBody>
          <a:bodyPr>
            <a:noAutofit/>
          </a:bodyPr>
          <a:lstStyle>
            <a:lvl1pPr marL="0" indent="0" algn="l">
              <a:lnSpc>
                <a:spcPts val="3000"/>
              </a:lnSpc>
              <a:buNone/>
              <a:defRPr sz="2500" b="0">
                <a:solidFill>
                  <a:schemeClr val="tx1"/>
                </a:solidFill>
                <a:latin typeface="Arial" panose="020B0604020202020204" pitchFamily="34" charset="0"/>
                <a:cs typeface="Arial" panose="020B0604020202020204" pitchFamily="34" charset="0"/>
              </a:defRPr>
            </a:lvl1pPr>
          </a:lstStyle>
          <a:p>
            <a:pPr lvl="0"/>
            <a:r>
              <a:rPr lang="id-ID" dirty="0" smtClean="0"/>
              <a:t>Diagram Sample</a:t>
            </a:r>
            <a:endParaRPr lang="en-US" dirty="0" smtClean="0"/>
          </a:p>
        </p:txBody>
      </p:sp>
      <p:cxnSp>
        <p:nvCxnSpPr>
          <p:cNvPr id="15" name="Straight Connector 14"/>
          <p:cNvCxnSpPr/>
          <p:nvPr userDrawn="1"/>
        </p:nvCxnSpPr>
        <p:spPr>
          <a:xfrm>
            <a:off x="611560" y="918046"/>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11"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12"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13" name="Straight Connector 12"/>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3" descr="D:\freelance\Taxback\logo footer.png"/>
          <p:cNvPicPr>
            <a:picLocks noChangeAspect="1" noChangeArrowheads="1"/>
          </p:cNvPicPr>
          <p:nvPr userDrawn="1"/>
        </p:nvPicPr>
        <p:blipFill>
          <a:blip r:embed="rId3" cstate="print"/>
          <a:srcRect/>
          <a:stretch>
            <a:fillRect/>
          </a:stretch>
        </p:blipFill>
        <p:spPr bwMode="auto">
          <a:xfrm>
            <a:off x="31705" y="5326092"/>
            <a:ext cx="396875" cy="252412"/>
          </a:xfrm>
          <a:prstGeom prst="rect">
            <a:avLst/>
          </a:prstGeom>
          <a:noFill/>
        </p:spPr>
      </p:pic>
    </p:spTree>
    <p:extLst>
      <p:ext uri="{BB962C8B-B14F-4D97-AF65-F5344CB8AC3E}">
        <p14:creationId xmlns:p14="http://schemas.microsoft.com/office/powerpoint/2010/main" val="143847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 column">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500063" y="1433502"/>
            <a:ext cx="3929062" cy="3571886"/>
          </a:xfrm>
        </p:spPr>
        <p:txBody>
          <a:bodyPr/>
          <a:lstStyle/>
          <a:p>
            <a:endParaRPr lang="id-ID"/>
          </a:p>
        </p:txBody>
      </p:sp>
      <p:sp>
        <p:nvSpPr>
          <p:cNvPr id="15" name="Picture Placeholder 13"/>
          <p:cNvSpPr>
            <a:spLocks noGrp="1"/>
          </p:cNvSpPr>
          <p:nvPr>
            <p:ph type="pic" sz="quarter" idx="14"/>
          </p:nvPr>
        </p:nvSpPr>
        <p:spPr>
          <a:xfrm>
            <a:off x="4714876" y="790560"/>
            <a:ext cx="3929062" cy="3571886"/>
          </a:xfrm>
        </p:spPr>
        <p:txBody>
          <a:bodyPr/>
          <a:lstStyle/>
          <a:p>
            <a:endParaRPr lang="id-ID"/>
          </a:p>
        </p:txBody>
      </p:sp>
      <p:sp>
        <p:nvSpPr>
          <p:cNvPr id="16" name="Text Placeholder 25"/>
          <p:cNvSpPr>
            <a:spLocks noGrp="1"/>
          </p:cNvSpPr>
          <p:nvPr>
            <p:ph type="body" sz="quarter" idx="19" hasCustomPrompt="1"/>
          </p:nvPr>
        </p:nvSpPr>
        <p:spPr>
          <a:xfrm>
            <a:off x="500034" y="861998"/>
            <a:ext cx="3929090" cy="5715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Click to add text Click to add text Click to add text Click to add text Click to add text Click to add text Click to add text Click to add text Click to add text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lvl="0"/>
            <a:endParaRPr lang="id-ID" dirty="0"/>
          </a:p>
        </p:txBody>
      </p:sp>
      <p:sp>
        <p:nvSpPr>
          <p:cNvPr id="17" name="Text Placeholder 25"/>
          <p:cNvSpPr>
            <a:spLocks noGrp="1"/>
          </p:cNvSpPr>
          <p:nvPr>
            <p:ph type="body" sz="quarter" idx="20" hasCustomPrompt="1"/>
          </p:nvPr>
        </p:nvSpPr>
        <p:spPr>
          <a:xfrm>
            <a:off x="4714876" y="4362460"/>
            <a:ext cx="3929090" cy="5715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Click to add text Click to add text Click to add text Click to add text Click to add text Click to add text Click to add text Click to add text Click to add text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lvl="0"/>
            <a:endParaRPr lang="id-ID" dirty="0"/>
          </a:p>
        </p:txBody>
      </p:sp>
      <p:sp>
        <p:nvSpPr>
          <p:cNvPr id="22"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en-US" dirty="0" smtClean="0"/>
              <a:t>Service Detail</a:t>
            </a:r>
            <a:endParaRPr lang="id-ID" dirty="0"/>
          </a:p>
        </p:txBody>
      </p:sp>
      <p:cxnSp>
        <p:nvCxnSpPr>
          <p:cNvPr id="23" name="Straight Connector 22"/>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19"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9"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30" name="Straight Connector 29"/>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1"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Rectangle 2"/>
          <p:cNvSpPr/>
          <p:nvPr userDrawn="1"/>
        </p:nvSpPr>
        <p:spPr>
          <a:xfrm>
            <a:off x="537441" y="1947862"/>
            <a:ext cx="2505036" cy="2713198"/>
          </a:xfrm>
          <a:prstGeom prst="rect">
            <a:avLst/>
          </a:prstGeom>
          <a:noFill/>
          <a:ln w="22225">
            <a:solidFill>
              <a:srgbClr val="056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 Placeholder 29"/>
          <p:cNvSpPr>
            <a:spLocks noGrp="1"/>
          </p:cNvSpPr>
          <p:nvPr>
            <p:ph type="body" sz="quarter" idx="28" hasCustomPrompt="1"/>
          </p:nvPr>
        </p:nvSpPr>
        <p:spPr>
          <a:xfrm>
            <a:off x="637434" y="2701809"/>
            <a:ext cx="2305050" cy="428628"/>
          </a:xfrm>
        </p:spPr>
        <p:txBody>
          <a:bodyPr>
            <a:noAutofit/>
          </a:bodyPr>
          <a:lstStyle>
            <a:lvl1pPr algn="ctr">
              <a:buNone/>
              <a:defRPr sz="1400" baseline="0">
                <a:solidFill>
                  <a:srgbClr val="05698D"/>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en-US" dirty="0" smtClean="0"/>
              <a:t>Direct Sales</a:t>
            </a:r>
            <a:endParaRPr lang="id-ID" dirty="0"/>
          </a:p>
        </p:txBody>
      </p:sp>
      <p:sp>
        <p:nvSpPr>
          <p:cNvPr id="29"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chemeClr val="tx1"/>
                </a:solidFill>
                <a:latin typeface="Arial" panose="020B0604020202020204" pitchFamily="34" charset="0"/>
                <a:cs typeface="Arial" panose="020B0604020202020204" pitchFamily="34" charset="0"/>
              </a:defRPr>
            </a:lvl1pPr>
          </a:lstStyle>
          <a:p>
            <a:pPr lvl="0"/>
            <a:r>
              <a:rPr lang="en-US" dirty="0" smtClean="0"/>
              <a:t>Marketing Strategy</a:t>
            </a:r>
            <a:endParaRPr lang="id-ID" dirty="0"/>
          </a:p>
        </p:txBody>
      </p:sp>
      <p:cxnSp>
        <p:nvCxnSpPr>
          <p:cNvPr id="39" name="Straight Connector 38"/>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24"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5"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6" name="Straight Connector 25"/>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7"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
        <p:nvSpPr>
          <p:cNvPr id="4" name="Text Placeholder 3"/>
          <p:cNvSpPr>
            <a:spLocks noGrp="1"/>
          </p:cNvSpPr>
          <p:nvPr>
            <p:ph type="body" sz="quarter" idx="32" hasCustomPrompt="1"/>
          </p:nvPr>
        </p:nvSpPr>
        <p:spPr>
          <a:xfrm>
            <a:off x="637434" y="3201884"/>
            <a:ext cx="2305050" cy="1349333"/>
          </a:xfrm>
        </p:spPr>
        <p:txBody>
          <a:bodyPr>
            <a:noAutofit/>
          </a:bodyPr>
          <a:lstStyle>
            <a:lvl1pPr marL="0" indent="0" algn="ctr">
              <a:buNone/>
              <a:defRPr sz="1100">
                <a:latin typeface="Arial" panose="020B0604020202020204" pitchFamily="34" charset="0"/>
                <a:cs typeface="Arial" panose="020B0604020202020204" pitchFamily="34" charset="0"/>
              </a:defRPr>
            </a:lvl1pPr>
          </a:lstStyle>
          <a:p>
            <a:pPr lvl="0"/>
            <a:r>
              <a:rPr lang="en-US" dirty="0" smtClean="0"/>
              <a:t>Build awareness through industry events, conferences, exhibitions, trade magazines and engage potential customers with direct sales.</a:t>
            </a:r>
            <a:endParaRPr lang="en-US" dirty="0"/>
          </a:p>
        </p:txBody>
      </p:sp>
      <p:sp>
        <p:nvSpPr>
          <p:cNvPr id="5" name="Oval 4"/>
          <p:cNvSpPr/>
          <p:nvPr userDrawn="1"/>
        </p:nvSpPr>
        <p:spPr>
          <a:xfrm>
            <a:off x="1285594" y="1560330"/>
            <a:ext cx="1076764" cy="107676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515" y="1824807"/>
            <a:ext cx="502921" cy="502921"/>
          </a:xfrm>
          <a:prstGeom prst="rect">
            <a:avLst/>
          </a:prstGeom>
        </p:spPr>
      </p:pic>
      <p:sp>
        <p:nvSpPr>
          <p:cNvPr id="42" name="Rectangle 41"/>
          <p:cNvSpPr/>
          <p:nvPr userDrawn="1"/>
        </p:nvSpPr>
        <p:spPr>
          <a:xfrm>
            <a:off x="3337560" y="1947862"/>
            <a:ext cx="2505036" cy="2713198"/>
          </a:xfrm>
          <a:prstGeom prst="rect">
            <a:avLst/>
          </a:prstGeom>
          <a:noFill/>
          <a:ln w="22225">
            <a:solidFill>
              <a:srgbClr val="056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Text Placeholder 29"/>
          <p:cNvSpPr>
            <a:spLocks noGrp="1"/>
          </p:cNvSpPr>
          <p:nvPr>
            <p:ph type="body" sz="quarter" idx="33" hasCustomPrompt="1"/>
          </p:nvPr>
        </p:nvSpPr>
        <p:spPr>
          <a:xfrm>
            <a:off x="3437553" y="2701809"/>
            <a:ext cx="2305050" cy="428628"/>
          </a:xfrm>
        </p:spPr>
        <p:txBody>
          <a:bodyPr>
            <a:noAutofit/>
          </a:bodyPr>
          <a:lstStyle>
            <a:lvl1pPr algn="ctr">
              <a:buNone/>
              <a:defRPr sz="1400" baseline="0">
                <a:solidFill>
                  <a:srgbClr val="05698D"/>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en-US" dirty="0" smtClean="0"/>
              <a:t>Direct Sales</a:t>
            </a:r>
            <a:endParaRPr lang="id-ID" dirty="0"/>
          </a:p>
        </p:txBody>
      </p:sp>
      <p:sp>
        <p:nvSpPr>
          <p:cNvPr id="44" name="Text Placeholder 3"/>
          <p:cNvSpPr>
            <a:spLocks noGrp="1"/>
          </p:cNvSpPr>
          <p:nvPr>
            <p:ph type="body" sz="quarter" idx="34" hasCustomPrompt="1"/>
          </p:nvPr>
        </p:nvSpPr>
        <p:spPr>
          <a:xfrm>
            <a:off x="3437553" y="3201884"/>
            <a:ext cx="2305050" cy="1349333"/>
          </a:xfrm>
        </p:spPr>
        <p:txBody>
          <a:bodyPr>
            <a:noAutofit/>
          </a:bodyPr>
          <a:lstStyle>
            <a:lvl1pPr marL="0" indent="0" algn="ctr">
              <a:buNone/>
              <a:defRPr sz="1100">
                <a:latin typeface="Arial" panose="020B0604020202020204" pitchFamily="34" charset="0"/>
                <a:cs typeface="Arial" panose="020B0604020202020204" pitchFamily="34" charset="0"/>
              </a:defRPr>
            </a:lvl1pPr>
          </a:lstStyle>
          <a:p>
            <a:pPr lvl="0"/>
            <a:r>
              <a:rPr lang="en-US" dirty="0" smtClean="0"/>
              <a:t>Build awareness through industry events, conferences, exhibitions, trade magazines and engage potential customers with direct sales.</a:t>
            </a:r>
            <a:endParaRPr lang="en-US" dirty="0"/>
          </a:p>
        </p:txBody>
      </p:sp>
      <p:sp>
        <p:nvSpPr>
          <p:cNvPr id="45" name="Oval 44"/>
          <p:cNvSpPr/>
          <p:nvPr userDrawn="1"/>
        </p:nvSpPr>
        <p:spPr>
          <a:xfrm>
            <a:off x="4085713" y="1560330"/>
            <a:ext cx="1076764" cy="107676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72634" y="1826097"/>
            <a:ext cx="502921" cy="500341"/>
          </a:xfrm>
          <a:prstGeom prst="rect">
            <a:avLst/>
          </a:prstGeom>
        </p:spPr>
      </p:pic>
      <p:sp>
        <p:nvSpPr>
          <p:cNvPr id="47" name="Rectangle 46"/>
          <p:cNvSpPr/>
          <p:nvPr userDrawn="1"/>
        </p:nvSpPr>
        <p:spPr>
          <a:xfrm>
            <a:off x="6113829" y="1947862"/>
            <a:ext cx="2505036" cy="2713198"/>
          </a:xfrm>
          <a:prstGeom prst="rect">
            <a:avLst/>
          </a:prstGeom>
          <a:noFill/>
          <a:ln w="22225">
            <a:solidFill>
              <a:srgbClr val="056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Text Placeholder 29"/>
          <p:cNvSpPr>
            <a:spLocks noGrp="1"/>
          </p:cNvSpPr>
          <p:nvPr>
            <p:ph type="body" sz="quarter" idx="35" hasCustomPrompt="1"/>
          </p:nvPr>
        </p:nvSpPr>
        <p:spPr>
          <a:xfrm>
            <a:off x="6213822" y="2701809"/>
            <a:ext cx="2305050" cy="428628"/>
          </a:xfrm>
        </p:spPr>
        <p:txBody>
          <a:bodyPr>
            <a:noAutofit/>
          </a:bodyPr>
          <a:lstStyle>
            <a:lvl1pPr algn="ctr">
              <a:buNone/>
              <a:defRPr sz="1400" baseline="0">
                <a:solidFill>
                  <a:srgbClr val="05698D"/>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en-US" dirty="0" smtClean="0"/>
              <a:t>Direct Sales</a:t>
            </a:r>
            <a:endParaRPr lang="id-ID" dirty="0"/>
          </a:p>
        </p:txBody>
      </p:sp>
      <p:sp>
        <p:nvSpPr>
          <p:cNvPr id="49" name="Text Placeholder 3"/>
          <p:cNvSpPr>
            <a:spLocks noGrp="1"/>
          </p:cNvSpPr>
          <p:nvPr>
            <p:ph type="body" sz="quarter" idx="36" hasCustomPrompt="1"/>
          </p:nvPr>
        </p:nvSpPr>
        <p:spPr>
          <a:xfrm>
            <a:off x="6213822" y="3201884"/>
            <a:ext cx="2305050" cy="1349333"/>
          </a:xfrm>
        </p:spPr>
        <p:txBody>
          <a:bodyPr>
            <a:noAutofit/>
          </a:bodyPr>
          <a:lstStyle>
            <a:lvl1pPr marL="0" indent="0" algn="ctr">
              <a:buNone/>
              <a:defRPr sz="1100">
                <a:latin typeface="Arial" panose="020B0604020202020204" pitchFamily="34" charset="0"/>
                <a:cs typeface="Arial" panose="020B0604020202020204" pitchFamily="34" charset="0"/>
              </a:defRPr>
            </a:lvl1pPr>
          </a:lstStyle>
          <a:p>
            <a:pPr lvl="0"/>
            <a:r>
              <a:rPr lang="en-US" dirty="0" smtClean="0"/>
              <a:t>Build awareness through industry events, conferences, exhibitions, trade magazines and engage potential customers with direct sales.</a:t>
            </a:r>
            <a:endParaRPr lang="en-US" dirty="0"/>
          </a:p>
        </p:txBody>
      </p:sp>
      <p:sp>
        <p:nvSpPr>
          <p:cNvPr id="50" name="Oval 49"/>
          <p:cNvSpPr/>
          <p:nvPr userDrawn="1"/>
        </p:nvSpPr>
        <p:spPr>
          <a:xfrm>
            <a:off x="6861982" y="1560330"/>
            <a:ext cx="1076764" cy="107676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50602" y="1824807"/>
            <a:ext cx="499522" cy="502921"/>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3" name="Rectangle 2"/>
          <p:cNvSpPr/>
          <p:nvPr userDrawn="1"/>
        </p:nvSpPr>
        <p:spPr>
          <a:xfrm>
            <a:off x="537441" y="1109639"/>
            <a:ext cx="2505036" cy="3870378"/>
          </a:xfrm>
          <a:prstGeom prst="rect">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p:cNvSpPr/>
          <p:nvPr userDrawn="1"/>
        </p:nvSpPr>
        <p:spPr>
          <a:xfrm>
            <a:off x="3375201" y="1109638"/>
            <a:ext cx="2505036" cy="3870378"/>
          </a:xfrm>
          <a:prstGeom prst="rect">
            <a:avLst/>
          </a:prstGeom>
          <a:solidFill>
            <a:srgbClr val="75B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userDrawn="1"/>
        </p:nvSpPr>
        <p:spPr>
          <a:xfrm>
            <a:off x="6162946" y="1109638"/>
            <a:ext cx="2505036" cy="3870378"/>
          </a:xfrm>
          <a:prstGeom prst="rect">
            <a:avLst/>
          </a:prstGeom>
          <a:solidFill>
            <a:srgbClr val="95B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 Placeholder 29"/>
          <p:cNvSpPr>
            <a:spLocks noGrp="1"/>
          </p:cNvSpPr>
          <p:nvPr>
            <p:ph type="body" sz="quarter" idx="28" hasCustomPrompt="1"/>
          </p:nvPr>
        </p:nvSpPr>
        <p:spPr>
          <a:xfrm>
            <a:off x="574637" y="2298738"/>
            <a:ext cx="2500330" cy="428628"/>
          </a:xfrm>
        </p:spPr>
        <p:txBody>
          <a:bodyPr>
            <a:noAutofit/>
          </a:bodyPr>
          <a:lstStyle>
            <a:lvl1pPr algn="ctr">
              <a:buNone/>
              <a:defRPr sz="14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id-ID" dirty="0" smtClean="0"/>
              <a:t>Lorem Ipsum</a:t>
            </a:r>
            <a:endParaRPr lang="id-ID" dirty="0"/>
          </a:p>
        </p:txBody>
      </p:sp>
      <p:sp>
        <p:nvSpPr>
          <p:cNvPr id="31" name="Text Placeholder 29"/>
          <p:cNvSpPr>
            <a:spLocks noGrp="1"/>
          </p:cNvSpPr>
          <p:nvPr>
            <p:ph type="body" sz="quarter" idx="29" hasCustomPrompt="1"/>
          </p:nvPr>
        </p:nvSpPr>
        <p:spPr>
          <a:xfrm>
            <a:off x="3390044" y="2298738"/>
            <a:ext cx="2428892" cy="428628"/>
          </a:xfrm>
        </p:spPr>
        <p:txBody>
          <a:bodyPr>
            <a:noAutofit/>
          </a:bodyPr>
          <a:lstStyle>
            <a:lvl1pPr algn="ctr">
              <a:buNone/>
              <a:defRPr sz="14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id-ID" dirty="0" smtClean="0"/>
              <a:t>Lorem Ipsum</a:t>
            </a:r>
            <a:endParaRPr lang="id-ID" dirty="0"/>
          </a:p>
        </p:txBody>
      </p:sp>
      <p:sp>
        <p:nvSpPr>
          <p:cNvPr id="32" name="Text Placeholder 29"/>
          <p:cNvSpPr>
            <a:spLocks noGrp="1"/>
          </p:cNvSpPr>
          <p:nvPr>
            <p:ph type="body" sz="quarter" idx="30" hasCustomPrompt="1"/>
          </p:nvPr>
        </p:nvSpPr>
        <p:spPr>
          <a:xfrm>
            <a:off x="6176126" y="2298738"/>
            <a:ext cx="2500330" cy="428628"/>
          </a:xfrm>
        </p:spPr>
        <p:txBody>
          <a:bodyPr>
            <a:noAutofit/>
          </a:bodyPr>
          <a:lstStyle>
            <a:lvl1pPr algn="ctr">
              <a:buNone/>
              <a:defRPr sz="14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lvl="0"/>
            <a:r>
              <a:rPr lang="id-ID" dirty="0" smtClean="0"/>
              <a:t>Lorem Ipsum</a:t>
            </a:r>
            <a:endParaRPr lang="id-ID" dirty="0"/>
          </a:p>
        </p:txBody>
      </p:sp>
      <p:sp>
        <p:nvSpPr>
          <p:cNvPr id="33" name="Text Placeholder 29"/>
          <p:cNvSpPr>
            <a:spLocks noGrp="1"/>
          </p:cNvSpPr>
          <p:nvPr>
            <p:ph type="body" sz="quarter" idx="31" hasCustomPrompt="1"/>
          </p:nvPr>
        </p:nvSpPr>
        <p:spPr>
          <a:xfrm>
            <a:off x="574637" y="2727366"/>
            <a:ext cx="2500330" cy="1143008"/>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Click to add text Click to add text Click to add text Click to add text Click to add text Click to add text Click to add text Click to add text Click to add text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lvl="0"/>
            <a:endParaRPr lang="id-ID" dirty="0"/>
          </a:p>
        </p:txBody>
      </p:sp>
      <p:sp>
        <p:nvSpPr>
          <p:cNvPr id="34" name="Text Placeholder 29"/>
          <p:cNvSpPr>
            <a:spLocks noGrp="1"/>
          </p:cNvSpPr>
          <p:nvPr>
            <p:ph type="body" sz="quarter" idx="32" hasCustomPrompt="1"/>
          </p:nvPr>
        </p:nvSpPr>
        <p:spPr>
          <a:xfrm>
            <a:off x="6176126" y="2727366"/>
            <a:ext cx="2500330" cy="1143008"/>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Click to add text Click to add text Click to add text Click to add text Click to add text Click to add text Click to add text Click to add text Click to add text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lvl="0"/>
            <a:endParaRPr lang="id-ID" dirty="0"/>
          </a:p>
        </p:txBody>
      </p:sp>
      <p:sp>
        <p:nvSpPr>
          <p:cNvPr id="35" name="Text Placeholder 29"/>
          <p:cNvSpPr>
            <a:spLocks noGrp="1"/>
          </p:cNvSpPr>
          <p:nvPr>
            <p:ph type="body" sz="quarter" idx="33" hasCustomPrompt="1"/>
          </p:nvPr>
        </p:nvSpPr>
        <p:spPr>
          <a:xfrm>
            <a:off x="3390044" y="2727366"/>
            <a:ext cx="2448000" cy="1143008"/>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chemeClr val="bg1"/>
                </a:solidFill>
                <a:latin typeface="Arial" panose="020B0604020202020204" pitchFamily="34" charset="0"/>
                <a:cs typeface="Arial" panose="020B0604020202020204" pitchFamily="34" charset="0"/>
              </a:defRPr>
            </a:lvl1pPr>
            <a:lvl2pPr>
              <a:defRPr sz="1400">
                <a:latin typeface="Aller" pitchFamily="2" charset="0"/>
              </a:defRPr>
            </a:lvl2pPr>
            <a:lvl3pPr>
              <a:defRPr sz="1400">
                <a:latin typeface="Aller" pitchFamily="2" charset="0"/>
              </a:defRPr>
            </a:lvl3pPr>
            <a:lvl4pPr>
              <a:defRPr sz="1400">
                <a:latin typeface="Aller" pitchFamily="2" charset="0"/>
              </a:defRPr>
            </a:lvl4pPr>
            <a:lvl5pPr>
              <a:defRPr sz="14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Click to add text Click to add text Click to add text Click to add text Click to add text Click to add text Click to add text Click to add text Click to add text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lvl="0"/>
            <a:endParaRPr lang="id-ID" dirty="0"/>
          </a:p>
        </p:txBody>
      </p:sp>
      <p:sp>
        <p:nvSpPr>
          <p:cNvPr id="29"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chemeClr val="tx1"/>
                </a:solidFill>
                <a:latin typeface="Arial" panose="020B0604020202020204" pitchFamily="34" charset="0"/>
                <a:cs typeface="Arial" panose="020B0604020202020204" pitchFamily="34" charset="0"/>
              </a:defRPr>
            </a:lvl1pPr>
          </a:lstStyle>
          <a:p>
            <a:pPr lvl="0"/>
            <a:r>
              <a:rPr lang="en-US" dirty="0" smtClean="0"/>
              <a:t>Service Details</a:t>
            </a:r>
            <a:endParaRPr lang="id-ID" dirty="0"/>
          </a:p>
        </p:txBody>
      </p:sp>
      <p:cxnSp>
        <p:nvCxnSpPr>
          <p:cNvPr id="39" name="Straight Connector 38"/>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24"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5"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6" name="Straight Connector 25"/>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7"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extLst>
      <p:ext uri="{BB962C8B-B14F-4D97-AF65-F5344CB8AC3E}">
        <p14:creationId xmlns:p14="http://schemas.microsoft.com/office/powerpoint/2010/main" val="3109849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file detail">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0"/>
            <a:ext cx="2786049" cy="5148263"/>
          </a:xfrm>
        </p:spPr>
        <p:txBody>
          <a:bodyPr>
            <a:normAutofit/>
          </a:bodyPr>
          <a:lstStyle>
            <a:lvl1pPr>
              <a:defRPr sz="2400"/>
            </a:lvl1pPr>
          </a:lstStyle>
          <a:p>
            <a:endParaRPr lang="id-ID" dirty="0"/>
          </a:p>
        </p:txBody>
      </p:sp>
      <p:sp>
        <p:nvSpPr>
          <p:cNvPr id="14" name="Rectangle 13"/>
          <p:cNvSpPr/>
          <p:nvPr userDrawn="1"/>
        </p:nvSpPr>
        <p:spPr>
          <a:xfrm>
            <a:off x="2699792" y="0"/>
            <a:ext cx="2071702" cy="5148278"/>
          </a:xfrm>
          <a:prstGeom prst="rect">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 Placeholder 25"/>
          <p:cNvSpPr>
            <a:spLocks noGrp="1"/>
          </p:cNvSpPr>
          <p:nvPr>
            <p:ph type="body" sz="quarter" idx="18" hasCustomPrompt="1"/>
          </p:nvPr>
        </p:nvSpPr>
        <p:spPr>
          <a:xfrm>
            <a:off x="3000364" y="790560"/>
            <a:ext cx="1571636" cy="357190"/>
          </a:xfrm>
        </p:spPr>
        <p:txBody>
          <a:bodyPr>
            <a:noAutofit/>
          </a:bodyPr>
          <a:lstStyle>
            <a:lvl1pPr marL="0" indent="0" algn="l">
              <a:buNone/>
              <a:defRPr sz="110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Name</a:t>
            </a:r>
            <a:endParaRPr lang="id-ID" dirty="0"/>
          </a:p>
        </p:txBody>
      </p:sp>
      <p:sp>
        <p:nvSpPr>
          <p:cNvPr id="19" name="Text Placeholder 25"/>
          <p:cNvSpPr>
            <a:spLocks noGrp="1"/>
          </p:cNvSpPr>
          <p:nvPr>
            <p:ph type="body" sz="quarter" idx="19" hasCustomPrompt="1"/>
          </p:nvPr>
        </p:nvSpPr>
        <p:spPr>
          <a:xfrm>
            <a:off x="3000364" y="1147750"/>
            <a:ext cx="1571636" cy="857256"/>
          </a:xfrm>
        </p:spPr>
        <p:txBody>
          <a:bodyPr>
            <a:noAutofit/>
          </a:bodyPr>
          <a:lstStyle>
            <a:lvl1pPr marL="0" indent="0" algn="l">
              <a:buNone/>
              <a:defRPr sz="100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Click to add text</a:t>
            </a:r>
            <a:endParaRPr lang="id-ID" dirty="0"/>
          </a:p>
        </p:txBody>
      </p:sp>
      <p:sp>
        <p:nvSpPr>
          <p:cNvPr id="20" name="Text Placeholder 25"/>
          <p:cNvSpPr>
            <a:spLocks noGrp="1"/>
          </p:cNvSpPr>
          <p:nvPr>
            <p:ph type="body" sz="quarter" idx="20" hasCustomPrompt="1"/>
          </p:nvPr>
        </p:nvSpPr>
        <p:spPr>
          <a:xfrm>
            <a:off x="3000364" y="2005006"/>
            <a:ext cx="1571636" cy="357190"/>
          </a:xfrm>
        </p:spPr>
        <p:txBody>
          <a:bodyPr>
            <a:noAutofit/>
          </a:bodyPr>
          <a:lstStyle>
            <a:lvl1pPr marL="0" indent="0" algn="l">
              <a:buNone/>
              <a:defRPr sz="110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Experience</a:t>
            </a:r>
            <a:endParaRPr lang="id-ID" dirty="0"/>
          </a:p>
        </p:txBody>
      </p:sp>
      <p:sp>
        <p:nvSpPr>
          <p:cNvPr id="21" name="Text Placeholder 25"/>
          <p:cNvSpPr>
            <a:spLocks noGrp="1"/>
          </p:cNvSpPr>
          <p:nvPr>
            <p:ph type="body" sz="quarter" idx="21" hasCustomPrompt="1"/>
          </p:nvPr>
        </p:nvSpPr>
        <p:spPr>
          <a:xfrm>
            <a:off x="3000364" y="2362196"/>
            <a:ext cx="1571636" cy="928694"/>
          </a:xfrm>
        </p:spPr>
        <p:txBody>
          <a:bodyPr>
            <a:noAutofit/>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00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Click to add text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dirty="0" smtClean="0"/>
              <a:t>Click to add text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dirty="0" smtClean="0"/>
              <a:t>Click to add text</a:t>
            </a:r>
          </a:p>
          <a:p>
            <a:pPr lvl="0"/>
            <a:endParaRPr lang="id-ID" dirty="0"/>
          </a:p>
        </p:txBody>
      </p:sp>
      <p:sp>
        <p:nvSpPr>
          <p:cNvPr id="22" name="Text Placeholder 25"/>
          <p:cNvSpPr>
            <a:spLocks noGrp="1"/>
          </p:cNvSpPr>
          <p:nvPr>
            <p:ph type="body" sz="quarter" idx="22" hasCustomPrompt="1"/>
          </p:nvPr>
        </p:nvSpPr>
        <p:spPr>
          <a:xfrm>
            <a:off x="3000364" y="3290890"/>
            <a:ext cx="1571636" cy="357190"/>
          </a:xfrm>
        </p:spPr>
        <p:txBody>
          <a:bodyPr>
            <a:noAutofit/>
          </a:bodyPr>
          <a:lstStyle>
            <a:lvl1pPr marL="0" indent="0" algn="l">
              <a:buNone/>
              <a:defRPr sz="110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Award</a:t>
            </a:r>
            <a:endParaRPr lang="id-ID" dirty="0"/>
          </a:p>
        </p:txBody>
      </p:sp>
      <p:sp>
        <p:nvSpPr>
          <p:cNvPr id="23" name="Text Placeholder 25"/>
          <p:cNvSpPr>
            <a:spLocks noGrp="1"/>
          </p:cNvSpPr>
          <p:nvPr>
            <p:ph type="body" sz="quarter" idx="23" hasCustomPrompt="1"/>
          </p:nvPr>
        </p:nvSpPr>
        <p:spPr>
          <a:xfrm>
            <a:off x="3000364" y="3648080"/>
            <a:ext cx="1571636" cy="928694"/>
          </a:xfrm>
        </p:spPr>
        <p:txBody>
          <a:bodyPr>
            <a:noAutofit/>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00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Click to add text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dirty="0" smtClean="0"/>
              <a:t>Click to add text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dirty="0" smtClean="0"/>
              <a:t>Click to add text</a:t>
            </a:r>
          </a:p>
          <a:p>
            <a:pPr lvl="0"/>
            <a:endParaRPr lang="id-ID" dirty="0"/>
          </a:p>
        </p:txBody>
      </p:sp>
      <p:sp>
        <p:nvSpPr>
          <p:cNvPr id="24" name="Text Placeholder 25"/>
          <p:cNvSpPr>
            <a:spLocks noGrp="1"/>
          </p:cNvSpPr>
          <p:nvPr>
            <p:ph type="body" sz="quarter" idx="24" hasCustomPrompt="1"/>
          </p:nvPr>
        </p:nvSpPr>
        <p:spPr>
          <a:xfrm>
            <a:off x="5143504" y="1407622"/>
            <a:ext cx="3357586" cy="571504"/>
          </a:xfrm>
        </p:spPr>
        <p:txBody>
          <a:bodyPr>
            <a:noAutofit/>
          </a:bodyPr>
          <a:lstStyle>
            <a:lvl1pPr marL="0" indent="0" algn="l">
              <a:buNone/>
              <a:defRPr sz="1000" baseline="0">
                <a:solidFill>
                  <a:schemeClr val="tx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We are Specialist </a:t>
            </a:r>
            <a:r>
              <a:rPr lang="en-US" dirty="0" err="1" smtClean="0"/>
              <a:t>Instructurs</a:t>
            </a:r>
            <a:r>
              <a:rPr lang="en-US" dirty="0" smtClean="0"/>
              <a:t> </a:t>
            </a:r>
            <a:r>
              <a:rPr lang="en-US" dirty="0" err="1" smtClean="0"/>
              <a:t>lorem</a:t>
            </a:r>
            <a:r>
              <a:rPr lang="en-US" dirty="0" smtClean="0"/>
              <a:t> </a:t>
            </a:r>
            <a:r>
              <a:rPr lang="en-US" dirty="0" err="1" smtClean="0"/>
              <a:t>ipsum</a:t>
            </a:r>
            <a:r>
              <a:rPr lang="en-US" dirty="0" smtClean="0"/>
              <a:t> dolor</a:t>
            </a:r>
            <a:r>
              <a:rPr lang="id-ID" dirty="0" smtClean="0"/>
              <a:t> </a:t>
            </a:r>
            <a:r>
              <a:rPr lang="en-US" dirty="0" err="1" smtClean="0"/>
              <a:t>amet</a:t>
            </a:r>
            <a:r>
              <a:rPr lang="en-US" dirty="0" smtClean="0"/>
              <a:t> to give you healthy life experience without leaving your home.</a:t>
            </a:r>
          </a:p>
        </p:txBody>
      </p:sp>
      <p:sp>
        <p:nvSpPr>
          <p:cNvPr id="25" name="Text Placeholder 25"/>
          <p:cNvSpPr>
            <a:spLocks noGrp="1"/>
          </p:cNvSpPr>
          <p:nvPr>
            <p:ph type="body" sz="quarter" idx="25" hasCustomPrompt="1"/>
          </p:nvPr>
        </p:nvSpPr>
        <p:spPr>
          <a:xfrm>
            <a:off x="5143504" y="2050564"/>
            <a:ext cx="3357586" cy="571504"/>
          </a:xfrm>
        </p:spPr>
        <p:txBody>
          <a:bodyPr>
            <a:noAutofit/>
          </a:bodyPr>
          <a:lstStyle>
            <a:lvl1pPr marL="0" indent="0" algn="l">
              <a:buNone/>
              <a:defRPr sz="1000">
                <a:solidFill>
                  <a:schemeClr val="tx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 </a:t>
            </a:r>
          </a:p>
          <a:p>
            <a:pPr lvl="0"/>
            <a:r>
              <a:rPr lang="en-US" dirty="0" smtClean="0"/>
              <a:t>replaced with your original text here regarding </a:t>
            </a:r>
          </a:p>
          <a:p>
            <a:pPr lvl="0"/>
            <a:r>
              <a:rPr lang="en-US" dirty="0" smtClean="0"/>
              <a:t>to section.</a:t>
            </a:r>
          </a:p>
        </p:txBody>
      </p:sp>
      <p:sp>
        <p:nvSpPr>
          <p:cNvPr id="32" name="Text Placeholder 12"/>
          <p:cNvSpPr>
            <a:spLocks noGrp="1"/>
          </p:cNvSpPr>
          <p:nvPr>
            <p:ph type="body" sz="quarter" idx="26" hasCustomPrompt="1"/>
          </p:nvPr>
        </p:nvSpPr>
        <p:spPr>
          <a:xfrm>
            <a:off x="5072066" y="799852"/>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id-ID" dirty="0" smtClean="0"/>
              <a:t>Profile</a:t>
            </a:r>
            <a:endParaRPr lang="id-ID" dirty="0"/>
          </a:p>
        </p:txBody>
      </p:sp>
      <p:cxnSp>
        <p:nvCxnSpPr>
          <p:cNvPr id="33" name="Straight Connector 32"/>
          <p:cNvCxnSpPr/>
          <p:nvPr userDrawn="1"/>
        </p:nvCxnSpPr>
        <p:spPr>
          <a:xfrm>
            <a:off x="5143504" y="128395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27"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8"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9" name="Straight Connector 28"/>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9"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siness point">
    <p:spTree>
      <p:nvGrpSpPr>
        <p:cNvPr id="1" name=""/>
        <p:cNvGrpSpPr/>
        <p:nvPr/>
      </p:nvGrpSpPr>
      <p:grpSpPr>
        <a:xfrm>
          <a:off x="0" y="0"/>
          <a:ext cx="0" cy="0"/>
          <a:chOff x="0" y="0"/>
          <a:chExt cx="0" cy="0"/>
        </a:xfrm>
      </p:grpSpPr>
      <p:sp>
        <p:nvSpPr>
          <p:cNvPr id="21" name="Text Placeholder 19"/>
          <p:cNvSpPr>
            <a:spLocks noGrp="1"/>
          </p:cNvSpPr>
          <p:nvPr userDrawn="1">
            <p:ph type="body" sz="quarter" idx="26" hasCustomPrompt="1"/>
          </p:nvPr>
        </p:nvSpPr>
        <p:spPr>
          <a:xfrm>
            <a:off x="4505594" y="1391912"/>
            <a:ext cx="3981194" cy="469471"/>
          </a:xfrm>
        </p:spPr>
        <p:txBody>
          <a:bodyPr>
            <a:noAutofit/>
          </a:bodyPr>
          <a:lstStyle>
            <a:lvl1pPr marL="0" indent="0">
              <a:buNone/>
              <a:defRPr sz="1100" baseline="0">
                <a:solidFill>
                  <a:srgbClr val="606062"/>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r>
              <a:rPr lang="en-US" dirty="0" smtClean="0"/>
              <a:t> has been the dummy text and can be replaced with your original text here regarding to section :</a:t>
            </a:r>
          </a:p>
        </p:txBody>
      </p:sp>
      <p:sp>
        <p:nvSpPr>
          <p:cNvPr id="22" name="Text Placeholder 19"/>
          <p:cNvSpPr>
            <a:spLocks noGrp="1"/>
          </p:cNvSpPr>
          <p:nvPr userDrawn="1">
            <p:ph type="body" sz="quarter" idx="27" hasCustomPrompt="1"/>
          </p:nvPr>
        </p:nvSpPr>
        <p:spPr>
          <a:xfrm>
            <a:off x="4489778" y="2522534"/>
            <a:ext cx="1857388" cy="285752"/>
          </a:xfrm>
        </p:spPr>
        <p:txBody>
          <a:bodyPr>
            <a:noAutofit/>
          </a:bodyPr>
          <a:lstStyle>
            <a:lvl1pPr marL="0" indent="0">
              <a:buNone/>
              <a:defRPr sz="1100" baseline="0">
                <a:solidFill>
                  <a:srgbClr val="60606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23" name="Text Placeholder 19"/>
          <p:cNvSpPr>
            <a:spLocks noGrp="1"/>
          </p:cNvSpPr>
          <p:nvPr userDrawn="1">
            <p:ph type="body" sz="quarter" idx="28" hasCustomPrompt="1"/>
          </p:nvPr>
        </p:nvSpPr>
        <p:spPr>
          <a:xfrm>
            <a:off x="6629400" y="4076708"/>
            <a:ext cx="1857388" cy="285752"/>
          </a:xfrm>
        </p:spPr>
        <p:txBody>
          <a:bodyPr>
            <a:noAutofit/>
          </a:bodyPr>
          <a:lstStyle>
            <a:lvl1pPr marL="0" indent="0">
              <a:buNone/>
              <a:defRPr sz="1100" baseline="0">
                <a:solidFill>
                  <a:srgbClr val="60606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24" name="Text Placeholder 19"/>
          <p:cNvSpPr>
            <a:spLocks noGrp="1"/>
          </p:cNvSpPr>
          <p:nvPr userDrawn="1">
            <p:ph type="body" sz="quarter" idx="29" hasCustomPrompt="1"/>
          </p:nvPr>
        </p:nvSpPr>
        <p:spPr>
          <a:xfrm>
            <a:off x="4489778" y="4076708"/>
            <a:ext cx="1857388" cy="285752"/>
          </a:xfrm>
        </p:spPr>
        <p:txBody>
          <a:bodyPr>
            <a:noAutofit/>
          </a:bodyPr>
          <a:lstStyle>
            <a:lvl1pPr marL="0" indent="0">
              <a:buNone/>
              <a:defRPr sz="1100" baseline="0">
                <a:solidFill>
                  <a:srgbClr val="60606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25" name="Text Placeholder 19"/>
          <p:cNvSpPr>
            <a:spLocks noGrp="1"/>
          </p:cNvSpPr>
          <p:nvPr userDrawn="1">
            <p:ph type="body" sz="quarter" idx="30" hasCustomPrompt="1"/>
          </p:nvPr>
        </p:nvSpPr>
        <p:spPr>
          <a:xfrm>
            <a:off x="6629400" y="2522534"/>
            <a:ext cx="1857388" cy="285752"/>
          </a:xfrm>
        </p:spPr>
        <p:txBody>
          <a:bodyPr>
            <a:noAutofit/>
          </a:bodyPr>
          <a:lstStyle>
            <a:lvl1pPr marL="0" indent="0">
              <a:buNone/>
              <a:defRPr sz="1100" baseline="0">
                <a:solidFill>
                  <a:srgbClr val="60606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26" name="Text Placeholder 19"/>
          <p:cNvSpPr>
            <a:spLocks noGrp="1"/>
          </p:cNvSpPr>
          <p:nvPr userDrawn="1">
            <p:ph type="body" sz="quarter" idx="31" hasCustomPrompt="1"/>
          </p:nvPr>
        </p:nvSpPr>
        <p:spPr>
          <a:xfrm>
            <a:off x="4489778" y="2808286"/>
            <a:ext cx="1857388" cy="642942"/>
          </a:xfrm>
        </p:spPr>
        <p:txBody>
          <a:bodyPr>
            <a:noAutofit/>
          </a:bodyPr>
          <a:lstStyle>
            <a:lvl1pPr marL="0" indent="0">
              <a:buNone/>
              <a:defRPr sz="900" baseline="0">
                <a:solidFill>
                  <a:srgbClr val="606062"/>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r>
              <a:rPr lang="en-US" dirty="0" smtClean="0"/>
              <a:t> has been the dummy text and can be replaced with your original text here.</a:t>
            </a:r>
          </a:p>
        </p:txBody>
      </p:sp>
      <p:sp>
        <p:nvSpPr>
          <p:cNvPr id="27" name="Text Placeholder 19"/>
          <p:cNvSpPr>
            <a:spLocks noGrp="1"/>
          </p:cNvSpPr>
          <p:nvPr userDrawn="1">
            <p:ph type="body" sz="quarter" idx="32" hasCustomPrompt="1"/>
          </p:nvPr>
        </p:nvSpPr>
        <p:spPr>
          <a:xfrm>
            <a:off x="4489778" y="4362460"/>
            <a:ext cx="1857388" cy="642942"/>
          </a:xfrm>
        </p:spPr>
        <p:txBody>
          <a:bodyPr>
            <a:noAutofit/>
          </a:bodyPr>
          <a:lstStyle>
            <a:lvl1pPr marL="0" indent="0">
              <a:buNone/>
              <a:defRPr sz="900" baseline="0">
                <a:solidFill>
                  <a:srgbClr val="606062"/>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r>
              <a:rPr lang="en-US" dirty="0" smtClean="0"/>
              <a:t> has been the dummy text and can be replaced with your original text here.</a:t>
            </a:r>
          </a:p>
        </p:txBody>
      </p:sp>
      <p:sp>
        <p:nvSpPr>
          <p:cNvPr id="28" name="Text Placeholder 19"/>
          <p:cNvSpPr>
            <a:spLocks noGrp="1"/>
          </p:cNvSpPr>
          <p:nvPr userDrawn="1">
            <p:ph type="body" sz="quarter" idx="33" hasCustomPrompt="1"/>
          </p:nvPr>
        </p:nvSpPr>
        <p:spPr>
          <a:xfrm>
            <a:off x="6629400" y="2808286"/>
            <a:ext cx="1857388" cy="642942"/>
          </a:xfrm>
        </p:spPr>
        <p:txBody>
          <a:bodyPr>
            <a:noAutofit/>
          </a:bodyPr>
          <a:lstStyle>
            <a:lvl1pPr marL="0" indent="0">
              <a:buNone/>
              <a:defRPr sz="900" baseline="0">
                <a:solidFill>
                  <a:srgbClr val="606062"/>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r>
              <a:rPr lang="en-US" dirty="0" smtClean="0"/>
              <a:t> has been the dummy text and can be replaced with your original text here.</a:t>
            </a:r>
          </a:p>
        </p:txBody>
      </p:sp>
      <p:sp>
        <p:nvSpPr>
          <p:cNvPr id="29" name="Text Placeholder 19"/>
          <p:cNvSpPr>
            <a:spLocks noGrp="1"/>
          </p:cNvSpPr>
          <p:nvPr userDrawn="1">
            <p:ph type="body" sz="quarter" idx="34" hasCustomPrompt="1"/>
          </p:nvPr>
        </p:nvSpPr>
        <p:spPr>
          <a:xfrm>
            <a:off x="6629400" y="4362460"/>
            <a:ext cx="1857388" cy="642942"/>
          </a:xfrm>
        </p:spPr>
        <p:txBody>
          <a:bodyPr>
            <a:noAutofit/>
          </a:bodyPr>
          <a:lstStyle>
            <a:lvl1pPr marL="0" indent="0">
              <a:buNone/>
              <a:defRPr sz="900" baseline="0">
                <a:solidFill>
                  <a:srgbClr val="606062"/>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r>
              <a:rPr lang="en-US" dirty="0" smtClean="0"/>
              <a:t> has been the dummy text and can be replaced with your original text here.</a:t>
            </a:r>
          </a:p>
        </p:txBody>
      </p:sp>
      <p:sp>
        <p:nvSpPr>
          <p:cNvPr id="2" name="Rectangle 1"/>
          <p:cNvSpPr/>
          <p:nvPr userDrawn="1"/>
        </p:nvSpPr>
        <p:spPr>
          <a:xfrm>
            <a:off x="2267744" y="-596"/>
            <a:ext cx="1944718" cy="5175846"/>
          </a:xfrm>
          <a:prstGeom prst="rect">
            <a:avLst/>
          </a:prstGeom>
          <a:solidFill>
            <a:srgbClr val="05698D">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2"/>
          <p:cNvSpPr>
            <a:spLocks noGrp="1"/>
          </p:cNvSpPr>
          <p:nvPr>
            <p:ph type="body" sz="quarter" idx="12" hasCustomPrompt="1"/>
          </p:nvPr>
        </p:nvSpPr>
        <p:spPr>
          <a:xfrm>
            <a:off x="4483017" y="748970"/>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en-US" dirty="0" smtClean="0"/>
              <a:t>Business Point Slide</a:t>
            </a:r>
            <a:endParaRPr lang="id-ID" dirty="0"/>
          </a:p>
        </p:txBody>
      </p:sp>
      <p:cxnSp>
        <p:nvCxnSpPr>
          <p:cNvPr id="36" name="Straight Connector 35"/>
          <p:cNvCxnSpPr/>
          <p:nvPr userDrawn="1"/>
        </p:nvCxnSpPr>
        <p:spPr>
          <a:xfrm>
            <a:off x="4554455" y="1233076"/>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31"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32"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33" name="Straight Connector 32"/>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8"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log">
    <p:spTree>
      <p:nvGrpSpPr>
        <p:cNvPr id="1" name=""/>
        <p:cNvGrpSpPr/>
        <p:nvPr/>
      </p:nvGrpSpPr>
      <p:grpSpPr>
        <a:xfrm>
          <a:off x="0" y="0"/>
          <a:ext cx="0" cy="0"/>
          <a:chOff x="0" y="0"/>
          <a:chExt cx="0" cy="0"/>
        </a:xfrm>
      </p:grpSpPr>
      <p:pic>
        <p:nvPicPr>
          <p:cNvPr id="3074" name="Picture 2" descr="D:\freelance\Taxback\pahe 2.png"/>
          <p:cNvPicPr>
            <a:picLocks noChangeAspect="1" noChangeArrowheads="1"/>
          </p:cNvPicPr>
          <p:nvPr userDrawn="1"/>
        </p:nvPicPr>
        <p:blipFill>
          <a:blip r:embed="rId2"/>
          <a:srcRect/>
          <a:stretch>
            <a:fillRect/>
          </a:stretch>
        </p:blipFill>
        <p:spPr bwMode="auto">
          <a:xfrm>
            <a:off x="0" y="3175"/>
            <a:ext cx="9144000" cy="5718175"/>
          </a:xfrm>
          <a:prstGeom prst="rect">
            <a:avLst/>
          </a:prstGeom>
          <a:noFill/>
        </p:spPr>
      </p:pic>
      <p:sp>
        <p:nvSpPr>
          <p:cNvPr id="7" name="Text Placeholder 8"/>
          <p:cNvSpPr>
            <a:spLocks noGrp="1"/>
          </p:cNvSpPr>
          <p:nvPr>
            <p:ph type="body" sz="quarter" idx="10" hasCustomPrompt="1"/>
          </p:nvPr>
        </p:nvSpPr>
        <p:spPr>
          <a:xfrm>
            <a:off x="2428860" y="3000376"/>
            <a:ext cx="4306926" cy="357190"/>
          </a:xfrm>
        </p:spPr>
        <p:txBody>
          <a:bodyPr>
            <a:noAutofit/>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stStyle>
          <a:p>
            <a:pPr lvl="0"/>
            <a:r>
              <a:rPr lang="en-US" dirty="0" smtClean="0"/>
              <a:t>TAXBACK INTERNATIONAL</a:t>
            </a:r>
            <a:endParaRPr lang="id-ID" dirty="0"/>
          </a:p>
        </p:txBody>
      </p:sp>
      <p:sp>
        <p:nvSpPr>
          <p:cNvPr id="8" name="Text Placeholder 8"/>
          <p:cNvSpPr>
            <a:spLocks noGrp="1"/>
          </p:cNvSpPr>
          <p:nvPr>
            <p:ph type="body" sz="quarter" idx="12" hasCustomPrompt="1"/>
          </p:nvPr>
        </p:nvSpPr>
        <p:spPr>
          <a:xfrm>
            <a:off x="2224062" y="4129098"/>
            <a:ext cx="4695876" cy="666760"/>
          </a:xfrm>
        </p:spPr>
        <p:txBody>
          <a:bodyPr>
            <a:noAutofit/>
          </a:bodyPr>
          <a:lstStyle>
            <a:lvl1pPr marL="0" indent="0" algn="ctr">
              <a:buNone/>
              <a:defRPr sz="1200" b="0" baseline="0">
                <a:solidFill>
                  <a:schemeClr val="bg1"/>
                </a:solidFill>
                <a:latin typeface="Arial" panose="020B0604020202020204" pitchFamily="34" charset="0"/>
                <a:cs typeface="Arial" panose="020B0604020202020204" pitchFamily="34" charset="0"/>
              </a:defRPr>
            </a:lvl1pPr>
          </a:lstStyle>
          <a:p>
            <a:pPr lvl="0"/>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endParaRPr lang="id-ID"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rcise Details with image">
    <p:spTree>
      <p:nvGrpSpPr>
        <p:cNvPr id="1" name=""/>
        <p:cNvGrpSpPr/>
        <p:nvPr/>
      </p:nvGrpSpPr>
      <p:grpSpPr>
        <a:xfrm>
          <a:off x="0" y="0"/>
          <a:ext cx="0" cy="0"/>
          <a:chOff x="0" y="0"/>
          <a:chExt cx="0" cy="0"/>
        </a:xfrm>
      </p:grpSpPr>
      <p:sp>
        <p:nvSpPr>
          <p:cNvPr id="36" name="Rectangle 35"/>
          <p:cNvSpPr/>
          <p:nvPr userDrawn="1"/>
        </p:nvSpPr>
        <p:spPr>
          <a:xfrm>
            <a:off x="0" y="1046162"/>
            <a:ext cx="5256000" cy="3703658"/>
          </a:xfrm>
          <a:prstGeom prst="rect">
            <a:avLst/>
          </a:prstGeom>
          <a:solidFill>
            <a:srgbClr val="9E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507" name="Picture 3" descr="D:\freelance\Taxback\hoh.png"/>
          <p:cNvPicPr>
            <a:picLocks noChangeAspect="1" noChangeArrowheads="1"/>
          </p:cNvPicPr>
          <p:nvPr userDrawn="1"/>
        </p:nvPicPr>
        <p:blipFill>
          <a:blip r:embed="rId2"/>
          <a:srcRect/>
          <a:stretch>
            <a:fillRect/>
          </a:stretch>
        </p:blipFill>
        <p:spPr bwMode="auto">
          <a:xfrm>
            <a:off x="5327693" y="2921020"/>
            <a:ext cx="3249613" cy="1828800"/>
          </a:xfrm>
          <a:prstGeom prst="rect">
            <a:avLst/>
          </a:prstGeom>
          <a:noFill/>
        </p:spPr>
      </p:pic>
      <p:pic>
        <p:nvPicPr>
          <p:cNvPr id="21506" name="Picture 2" descr="D:\freelance\Taxback\haha.png"/>
          <p:cNvPicPr>
            <a:picLocks noChangeAspect="1" noChangeArrowheads="1"/>
          </p:cNvPicPr>
          <p:nvPr userDrawn="1"/>
        </p:nvPicPr>
        <p:blipFill>
          <a:blip r:embed="rId3"/>
          <a:srcRect/>
          <a:stretch>
            <a:fillRect/>
          </a:stretch>
        </p:blipFill>
        <p:spPr bwMode="auto">
          <a:xfrm>
            <a:off x="5327693" y="1046162"/>
            <a:ext cx="3249613" cy="1816100"/>
          </a:xfrm>
          <a:prstGeom prst="rect">
            <a:avLst/>
          </a:prstGeom>
          <a:noFill/>
        </p:spPr>
      </p:pic>
      <p:sp>
        <p:nvSpPr>
          <p:cNvPr id="16" name="Text Placeholder 19"/>
          <p:cNvSpPr>
            <a:spLocks noGrp="1"/>
          </p:cNvSpPr>
          <p:nvPr userDrawn="1">
            <p:ph type="body" sz="quarter" idx="27"/>
          </p:nvPr>
        </p:nvSpPr>
        <p:spPr>
          <a:xfrm>
            <a:off x="430949" y="1790692"/>
            <a:ext cx="4426803" cy="980838"/>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rgbClr val="003554"/>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Master text styles</a:t>
            </a:r>
          </a:p>
        </p:txBody>
      </p:sp>
      <p:sp>
        <p:nvSpPr>
          <p:cNvPr id="17" name="Text Placeholder 19"/>
          <p:cNvSpPr>
            <a:spLocks noGrp="1"/>
          </p:cNvSpPr>
          <p:nvPr userDrawn="1">
            <p:ph type="body" sz="quarter" idx="28"/>
          </p:nvPr>
        </p:nvSpPr>
        <p:spPr>
          <a:xfrm>
            <a:off x="428596" y="3076576"/>
            <a:ext cx="4426803" cy="61437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rgbClr val="003554"/>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Master text styles</a:t>
            </a:r>
          </a:p>
        </p:txBody>
      </p:sp>
      <p:sp>
        <p:nvSpPr>
          <p:cNvPr id="26"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en-US" dirty="0" smtClean="0"/>
              <a:t>Service Detail</a:t>
            </a:r>
            <a:endParaRPr lang="id-ID" dirty="0"/>
          </a:p>
        </p:txBody>
      </p:sp>
      <p:cxnSp>
        <p:nvCxnSpPr>
          <p:cNvPr id="27" name="Straight Connector 26"/>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21"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2"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3" name="Straight Connector 22"/>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5" name="Picture 3" descr="D:\freelance\Taxback\logo footer.png"/>
          <p:cNvPicPr>
            <a:picLocks noChangeAspect="1" noChangeArrowheads="1"/>
          </p:cNvPicPr>
          <p:nvPr userDrawn="1"/>
        </p:nvPicPr>
        <p:blipFill>
          <a:blip r:embed="rId4" cstate="print"/>
          <a:srcRect/>
          <a:stretch>
            <a:fillRect/>
          </a:stretch>
        </p:blipFill>
        <p:spPr bwMode="auto">
          <a:xfrm>
            <a:off x="31705" y="5326092"/>
            <a:ext cx="396875" cy="252412"/>
          </a:xfrm>
          <a:prstGeom prst="rect">
            <a:avLst/>
          </a:prstGeom>
          <a:noFill/>
        </p:spPr>
      </p:pic>
      <p:sp>
        <p:nvSpPr>
          <p:cNvPr id="37" name="Text Placeholder 19"/>
          <p:cNvSpPr>
            <a:spLocks noGrp="1"/>
          </p:cNvSpPr>
          <p:nvPr>
            <p:ph type="body" sz="quarter" idx="29"/>
          </p:nvPr>
        </p:nvSpPr>
        <p:spPr>
          <a:xfrm>
            <a:off x="290467" y="4427554"/>
            <a:ext cx="1150950" cy="2921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rgbClr val="05698D"/>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a:t>
            </a:r>
          </a:p>
        </p:txBody>
      </p:sp>
      <p:sp>
        <p:nvSpPr>
          <p:cNvPr id="38" name="Text Placeholder 19"/>
          <p:cNvSpPr>
            <a:spLocks noGrp="1"/>
          </p:cNvSpPr>
          <p:nvPr>
            <p:ph type="body" sz="quarter" idx="30"/>
          </p:nvPr>
        </p:nvSpPr>
        <p:spPr>
          <a:xfrm>
            <a:off x="1625568" y="4427554"/>
            <a:ext cx="1150950" cy="2921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rgbClr val="05698D"/>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a:t>
            </a:r>
          </a:p>
        </p:txBody>
      </p:sp>
      <p:sp>
        <p:nvSpPr>
          <p:cNvPr id="39" name="Text Placeholder 19"/>
          <p:cNvSpPr>
            <a:spLocks noGrp="1"/>
          </p:cNvSpPr>
          <p:nvPr>
            <p:ph type="body" sz="quarter" idx="31"/>
          </p:nvPr>
        </p:nvSpPr>
        <p:spPr>
          <a:xfrm>
            <a:off x="3006708" y="4427554"/>
            <a:ext cx="1150950" cy="2921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rgbClr val="05698D"/>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a:t>
            </a:r>
          </a:p>
        </p:txBody>
      </p:sp>
      <p:sp>
        <p:nvSpPr>
          <p:cNvPr id="40" name="Text Placeholder 19"/>
          <p:cNvSpPr>
            <a:spLocks noGrp="1"/>
          </p:cNvSpPr>
          <p:nvPr>
            <p:ph type="body" sz="quarter" idx="32"/>
          </p:nvPr>
        </p:nvSpPr>
        <p:spPr>
          <a:xfrm>
            <a:off x="6275406" y="2355844"/>
            <a:ext cx="1150950" cy="2921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rgbClr val="05698D"/>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a:t>
            </a:r>
          </a:p>
        </p:txBody>
      </p:sp>
      <p:sp>
        <p:nvSpPr>
          <p:cNvPr id="41" name="Text Placeholder 19"/>
          <p:cNvSpPr>
            <a:spLocks noGrp="1"/>
          </p:cNvSpPr>
          <p:nvPr>
            <p:ph type="body" sz="quarter" idx="33"/>
          </p:nvPr>
        </p:nvSpPr>
        <p:spPr>
          <a:xfrm>
            <a:off x="6275406" y="4013212"/>
            <a:ext cx="1150950" cy="292104"/>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00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with image">
    <p:spTree>
      <p:nvGrpSpPr>
        <p:cNvPr id="1" name=""/>
        <p:cNvGrpSpPr/>
        <p:nvPr/>
      </p:nvGrpSpPr>
      <p:grpSpPr>
        <a:xfrm>
          <a:off x="0" y="0"/>
          <a:ext cx="0" cy="0"/>
          <a:chOff x="0" y="0"/>
          <a:chExt cx="0" cy="0"/>
        </a:xfrm>
      </p:grpSpPr>
      <p:sp>
        <p:nvSpPr>
          <p:cNvPr id="14" name="Text Placeholder 25"/>
          <p:cNvSpPr>
            <a:spLocks noGrp="1"/>
          </p:cNvSpPr>
          <p:nvPr>
            <p:ph type="body" sz="quarter" idx="19" hasCustomPrompt="1"/>
          </p:nvPr>
        </p:nvSpPr>
        <p:spPr>
          <a:xfrm>
            <a:off x="500034" y="1290626"/>
            <a:ext cx="8072494" cy="5715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Nulla nec nisl odio. Donec tristique, ligula sed consequat venenatis, neque ex feugiat ante, ut molestie, ante non hendrerit porttitor, quam elit facilisis elit,  facilisis libero sapien pulvinar ligula. Aliquam venenatis posuere leo ut tempus.Tue feugiat, eros at semper faucibus, sem massa hendrerit purus, vitae fermentum ex turpis non leo.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id-ID" dirty="0" smtClean="0"/>
          </a:p>
          <a:p>
            <a:pPr lvl="0"/>
            <a:endParaRPr lang="id-ID" dirty="0"/>
          </a:p>
        </p:txBody>
      </p:sp>
      <p:sp>
        <p:nvSpPr>
          <p:cNvPr id="16" name="Text Placeholder 25"/>
          <p:cNvSpPr>
            <a:spLocks noGrp="1"/>
          </p:cNvSpPr>
          <p:nvPr>
            <p:ph type="body" sz="quarter" idx="21" hasCustomPrompt="1"/>
          </p:nvPr>
        </p:nvSpPr>
        <p:spPr>
          <a:xfrm>
            <a:off x="500034" y="933436"/>
            <a:ext cx="8072494" cy="35719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d-ID" dirty="0" smtClean="0"/>
              <a:t>Objective</a:t>
            </a:r>
            <a:endParaRPr lang="id-ID" dirty="0"/>
          </a:p>
        </p:txBody>
      </p:sp>
      <p:sp>
        <p:nvSpPr>
          <p:cNvPr id="19" name="Picture Placeholder 18"/>
          <p:cNvSpPr>
            <a:spLocks noGrp="1"/>
          </p:cNvSpPr>
          <p:nvPr>
            <p:ph type="pic" sz="quarter" idx="22"/>
          </p:nvPr>
        </p:nvSpPr>
        <p:spPr>
          <a:xfrm>
            <a:off x="500063" y="1933575"/>
            <a:ext cx="2643187" cy="2857500"/>
          </a:xfrm>
        </p:spPr>
        <p:txBody>
          <a:bodyPr>
            <a:normAutofit/>
          </a:bodyPr>
          <a:lstStyle>
            <a:lvl1pPr>
              <a:defRPr sz="2400"/>
            </a:lvl1pPr>
          </a:lstStyle>
          <a:p>
            <a:endParaRPr lang="id-ID"/>
          </a:p>
        </p:txBody>
      </p:sp>
      <p:sp>
        <p:nvSpPr>
          <p:cNvPr id="21" name="Table Placeholder 20"/>
          <p:cNvSpPr>
            <a:spLocks noGrp="1"/>
          </p:cNvSpPr>
          <p:nvPr>
            <p:ph type="tbl" sz="quarter" idx="23"/>
          </p:nvPr>
        </p:nvSpPr>
        <p:spPr>
          <a:xfrm>
            <a:off x="3214688" y="1933575"/>
            <a:ext cx="5357812" cy="2857500"/>
          </a:xfrm>
        </p:spPr>
        <p:txBody>
          <a:bodyPr/>
          <a:lstStyle/>
          <a:p>
            <a:endParaRPr lang="id-ID"/>
          </a:p>
        </p:txBody>
      </p:sp>
      <p:sp>
        <p:nvSpPr>
          <p:cNvPr id="22"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en-US" dirty="0" smtClean="0"/>
              <a:t>Service Detail</a:t>
            </a:r>
            <a:endParaRPr lang="id-ID" dirty="0"/>
          </a:p>
        </p:txBody>
      </p:sp>
      <p:cxnSp>
        <p:nvCxnSpPr>
          <p:cNvPr id="23" name="Straight Connector 22"/>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17"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29"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30" name="Straight Connector 29"/>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1"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12" name="Picture Placeholder 76"/>
          <p:cNvSpPr>
            <a:spLocks noGrp="1"/>
          </p:cNvSpPr>
          <p:nvPr>
            <p:ph type="pic" sz="quarter" idx="88"/>
          </p:nvPr>
        </p:nvSpPr>
        <p:spPr>
          <a:xfrm>
            <a:off x="785786" y="1219751"/>
            <a:ext cx="1332000" cy="1332000"/>
          </a:xfrm>
          <a:prstGeom prst="ellipse">
            <a:avLst/>
          </a:prstGeom>
        </p:spPr>
        <p:txBody>
          <a:bodyPr anchor="ctr">
            <a:normAutofit/>
          </a:bodyPr>
          <a:lstStyle>
            <a:lvl1pPr algn="ctr">
              <a:buNone/>
              <a:defRPr sz="1200"/>
            </a:lvl1pPr>
          </a:lstStyle>
          <a:p>
            <a:endParaRPr lang="id-ID" dirty="0"/>
          </a:p>
        </p:txBody>
      </p:sp>
      <p:sp>
        <p:nvSpPr>
          <p:cNvPr id="13" name="Oval 12"/>
          <p:cNvSpPr/>
          <p:nvPr userDrawn="1"/>
        </p:nvSpPr>
        <p:spPr>
          <a:xfrm rot="5400000">
            <a:off x="713786" y="1147751"/>
            <a:ext cx="1476000" cy="1476000"/>
          </a:xfrm>
          <a:prstGeom prst="ellipse">
            <a:avLst/>
          </a:prstGeom>
          <a:noFill/>
          <a:ln w="19050">
            <a:solidFill>
              <a:srgbClr val="1E8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0" name="Text Placeholder 25"/>
          <p:cNvSpPr>
            <a:spLocks noGrp="1"/>
          </p:cNvSpPr>
          <p:nvPr>
            <p:ph type="body" sz="quarter" idx="24" hasCustomPrompt="1"/>
          </p:nvPr>
        </p:nvSpPr>
        <p:spPr>
          <a:xfrm>
            <a:off x="714348" y="2945503"/>
            <a:ext cx="1571636" cy="357190"/>
          </a:xfrm>
        </p:spPr>
        <p:txBody>
          <a:bodyPr>
            <a:noAutofit/>
          </a:bodyPr>
          <a:lstStyle>
            <a:lvl1pPr marL="0" indent="0" algn="ctr">
              <a:buNone/>
              <a:defRPr sz="13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Andrew </a:t>
            </a:r>
            <a:r>
              <a:rPr lang="en-US" dirty="0" err="1" smtClean="0"/>
              <a:t>Andrew</a:t>
            </a:r>
            <a:endParaRPr lang="en-US" dirty="0" smtClean="0"/>
          </a:p>
        </p:txBody>
      </p:sp>
      <p:sp>
        <p:nvSpPr>
          <p:cNvPr id="21" name="Text Placeholder 25"/>
          <p:cNvSpPr>
            <a:spLocks noGrp="1"/>
          </p:cNvSpPr>
          <p:nvPr>
            <p:ph type="body" sz="quarter" idx="92" hasCustomPrompt="1"/>
          </p:nvPr>
        </p:nvSpPr>
        <p:spPr>
          <a:xfrm>
            <a:off x="714348" y="3302693"/>
            <a:ext cx="1571636" cy="357190"/>
          </a:xfrm>
        </p:spPr>
        <p:txBody>
          <a:bodyPr>
            <a:noAutofit/>
          </a:bodyPr>
          <a:lstStyle>
            <a:lvl1pPr marL="0" indent="0" algn="ctr">
              <a:buNone/>
              <a:defRPr sz="1300" baseline="0">
                <a:solidFill>
                  <a:schemeClr val="tx1">
                    <a:lumMod val="50000"/>
                    <a:lumOff val="50000"/>
                  </a:schemeClr>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Job Position</a:t>
            </a:r>
          </a:p>
        </p:txBody>
      </p:sp>
      <p:sp>
        <p:nvSpPr>
          <p:cNvPr id="22" name="Text Placeholder 25"/>
          <p:cNvSpPr>
            <a:spLocks noGrp="1"/>
          </p:cNvSpPr>
          <p:nvPr>
            <p:ph type="body" sz="quarter" idx="93" hasCustomPrompt="1"/>
          </p:nvPr>
        </p:nvSpPr>
        <p:spPr>
          <a:xfrm>
            <a:off x="571472" y="3731321"/>
            <a:ext cx="1928826" cy="1060891"/>
          </a:xfrm>
        </p:spPr>
        <p:txBody>
          <a:bodyPr>
            <a:noAutofit/>
          </a:bodyPr>
          <a:lstStyle>
            <a:lvl1pPr marL="0" indent="0" algn="ctr">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23" name="Text Placeholder 25"/>
          <p:cNvSpPr>
            <a:spLocks noGrp="1"/>
          </p:cNvSpPr>
          <p:nvPr>
            <p:ph type="body" sz="quarter" idx="94" hasCustomPrompt="1"/>
          </p:nvPr>
        </p:nvSpPr>
        <p:spPr>
          <a:xfrm>
            <a:off x="2786050" y="2945503"/>
            <a:ext cx="1571636" cy="357190"/>
          </a:xfrm>
        </p:spPr>
        <p:txBody>
          <a:bodyPr>
            <a:noAutofit/>
          </a:bodyPr>
          <a:lstStyle>
            <a:lvl1pPr marL="0" indent="0" algn="ctr">
              <a:buNone/>
              <a:defRPr sz="13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Andrew </a:t>
            </a:r>
            <a:r>
              <a:rPr lang="en-US" dirty="0" err="1" smtClean="0"/>
              <a:t>Andrew</a:t>
            </a:r>
            <a:endParaRPr lang="en-US" dirty="0" smtClean="0"/>
          </a:p>
        </p:txBody>
      </p:sp>
      <p:sp>
        <p:nvSpPr>
          <p:cNvPr id="24" name="Text Placeholder 25"/>
          <p:cNvSpPr>
            <a:spLocks noGrp="1"/>
          </p:cNvSpPr>
          <p:nvPr>
            <p:ph type="body" sz="quarter" idx="95" hasCustomPrompt="1"/>
          </p:nvPr>
        </p:nvSpPr>
        <p:spPr>
          <a:xfrm>
            <a:off x="2786050" y="3302693"/>
            <a:ext cx="1571636" cy="357190"/>
          </a:xfrm>
        </p:spPr>
        <p:txBody>
          <a:bodyPr>
            <a:noAutofit/>
          </a:bodyPr>
          <a:lstStyle>
            <a:lvl1pPr marL="0" indent="0" algn="ctr">
              <a:buNone/>
              <a:defRPr sz="1300" baseline="0">
                <a:solidFill>
                  <a:schemeClr val="tx1">
                    <a:lumMod val="50000"/>
                    <a:lumOff val="50000"/>
                  </a:schemeClr>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Job Position</a:t>
            </a:r>
          </a:p>
        </p:txBody>
      </p:sp>
      <p:sp>
        <p:nvSpPr>
          <p:cNvPr id="25" name="Text Placeholder 25"/>
          <p:cNvSpPr>
            <a:spLocks noGrp="1"/>
          </p:cNvSpPr>
          <p:nvPr>
            <p:ph type="body" sz="quarter" idx="96" hasCustomPrompt="1"/>
          </p:nvPr>
        </p:nvSpPr>
        <p:spPr>
          <a:xfrm>
            <a:off x="2643174" y="3731321"/>
            <a:ext cx="1928826" cy="1072694"/>
          </a:xfrm>
        </p:spPr>
        <p:txBody>
          <a:bodyPr>
            <a:noAutofit/>
          </a:bodyPr>
          <a:lstStyle>
            <a:lvl1pPr marL="0" indent="0" algn="ctr">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26" name="Text Placeholder 25"/>
          <p:cNvSpPr>
            <a:spLocks noGrp="1"/>
          </p:cNvSpPr>
          <p:nvPr>
            <p:ph type="body" sz="quarter" idx="97" hasCustomPrompt="1"/>
          </p:nvPr>
        </p:nvSpPr>
        <p:spPr>
          <a:xfrm>
            <a:off x="4786314" y="2945503"/>
            <a:ext cx="1571636" cy="357190"/>
          </a:xfrm>
        </p:spPr>
        <p:txBody>
          <a:bodyPr>
            <a:noAutofit/>
          </a:bodyPr>
          <a:lstStyle>
            <a:lvl1pPr marL="0" indent="0" algn="ctr">
              <a:buNone/>
              <a:defRPr sz="13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Andrew </a:t>
            </a:r>
            <a:r>
              <a:rPr lang="en-US" dirty="0" err="1" smtClean="0"/>
              <a:t>Andrew</a:t>
            </a:r>
            <a:endParaRPr lang="en-US" dirty="0" smtClean="0"/>
          </a:p>
        </p:txBody>
      </p:sp>
      <p:sp>
        <p:nvSpPr>
          <p:cNvPr id="27" name="Text Placeholder 25"/>
          <p:cNvSpPr>
            <a:spLocks noGrp="1"/>
          </p:cNvSpPr>
          <p:nvPr>
            <p:ph type="body" sz="quarter" idx="98" hasCustomPrompt="1"/>
          </p:nvPr>
        </p:nvSpPr>
        <p:spPr>
          <a:xfrm>
            <a:off x="4786314" y="3302693"/>
            <a:ext cx="1571636" cy="357190"/>
          </a:xfrm>
        </p:spPr>
        <p:txBody>
          <a:bodyPr>
            <a:noAutofit/>
          </a:bodyPr>
          <a:lstStyle>
            <a:lvl1pPr marL="0" indent="0" algn="ctr">
              <a:buNone/>
              <a:defRPr sz="1300" baseline="0">
                <a:solidFill>
                  <a:schemeClr val="tx1">
                    <a:lumMod val="50000"/>
                    <a:lumOff val="50000"/>
                  </a:schemeClr>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Job Position</a:t>
            </a:r>
          </a:p>
        </p:txBody>
      </p:sp>
      <p:sp>
        <p:nvSpPr>
          <p:cNvPr id="28" name="Text Placeholder 25"/>
          <p:cNvSpPr>
            <a:spLocks noGrp="1"/>
          </p:cNvSpPr>
          <p:nvPr>
            <p:ph type="body" sz="quarter" idx="99" hasCustomPrompt="1"/>
          </p:nvPr>
        </p:nvSpPr>
        <p:spPr>
          <a:xfrm>
            <a:off x="4643438" y="3731321"/>
            <a:ext cx="1928826" cy="1060891"/>
          </a:xfrm>
        </p:spPr>
        <p:txBody>
          <a:bodyPr>
            <a:noAutofit/>
          </a:bodyPr>
          <a:lstStyle>
            <a:lvl1pPr marL="0" indent="0" algn="ctr">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29" name="Text Placeholder 25"/>
          <p:cNvSpPr>
            <a:spLocks noGrp="1"/>
          </p:cNvSpPr>
          <p:nvPr>
            <p:ph type="body" sz="quarter" idx="100" hasCustomPrompt="1"/>
          </p:nvPr>
        </p:nvSpPr>
        <p:spPr>
          <a:xfrm>
            <a:off x="6858016" y="2945503"/>
            <a:ext cx="1571636" cy="357190"/>
          </a:xfrm>
        </p:spPr>
        <p:txBody>
          <a:bodyPr>
            <a:noAutofit/>
          </a:bodyPr>
          <a:lstStyle>
            <a:lvl1pPr marL="0" indent="0" algn="ctr">
              <a:buNone/>
              <a:defRPr sz="13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Andrew </a:t>
            </a:r>
            <a:r>
              <a:rPr lang="en-US" dirty="0" err="1" smtClean="0"/>
              <a:t>Andrew</a:t>
            </a:r>
            <a:endParaRPr lang="en-US" dirty="0" smtClean="0"/>
          </a:p>
        </p:txBody>
      </p:sp>
      <p:sp>
        <p:nvSpPr>
          <p:cNvPr id="30" name="Text Placeholder 25"/>
          <p:cNvSpPr>
            <a:spLocks noGrp="1"/>
          </p:cNvSpPr>
          <p:nvPr>
            <p:ph type="body" sz="quarter" idx="101" hasCustomPrompt="1"/>
          </p:nvPr>
        </p:nvSpPr>
        <p:spPr>
          <a:xfrm>
            <a:off x="6858016" y="3302693"/>
            <a:ext cx="1571636" cy="357190"/>
          </a:xfrm>
        </p:spPr>
        <p:txBody>
          <a:bodyPr>
            <a:noAutofit/>
          </a:bodyPr>
          <a:lstStyle>
            <a:lvl1pPr marL="0" indent="0" algn="ctr">
              <a:buNone/>
              <a:defRPr sz="1300" baseline="0">
                <a:solidFill>
                  <a:schemeClr val="tx1">
                    <a:lumMod val="50000"/>
                    <a:lumOff val="50000"/>
                  </a:schemeClr>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Job Position</a:t>
            </a:r>
          </a:p>
        </p:txBody>
      </p:sp>
      <p:sp>
        <p:nvSpPr>
          <p:cNvPr id="31" name="Text Placeholder 25"/>
          <p:cNvSpPr>
            <a:spLocks noGrp="1"/>
          </p:cNvSpPr>
          <p:nvPr>
            <p:ph type="body" sz="quarter" idx="102" hasCustomPrompt="1"/>
          </p:nvPr>
        </p:nvSpPr>
        <p:spPr>
          <a:xfrm>
            <a:off x="6715140" y="3731321"/>
            <a:ext cx="1928826" cy="1060891"/>
          </a:xfrm>
        </p:spPr>
        <p:txBody>
          <a:bodyPr>
            <a:noAutofit/>
          </a:bodyPr>
          <a:lstStyle>
            <a:lvl1pPr marL="0" indent="0" algn="ctr">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38"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id-ID" dirty="0" smtClean="0"/>
              <a:t>Our Team</a:t>
            </a:r>
            <a:endParaRPr lang="id-ID" dirty="0"/>
          </a:p>
        </p:txBody>
      </p:sp>
      <p:cxnSp>
        <p:nvCxnSpPr>
          <p:cNvPr id="39" name="Straight Connector 38"/>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32" name="Picture Placeholder 76"/>
          <p:cNvSpPr>
            <a:spLocks noGrp="1"/>
          </p:cNvSpPr>
          <p:nvPr>
            <p:ph type="pic" sz="quarter" idx="103"/>
          </p:nvPr>
        </p:nvSpPr>
        <p:spPr>
          <a:xfrm>
            <a:off x="2903462" y="1210303"/>
            <a:ext cx="1332000" cy="1332000"/>
          </a:xfrm>
          <a:prstGeom prst="ellipse">
            <a:avLst/>
          </a:prstGeom>
        </p:spPr>
        <p:txBody>
          <a:bodyPr anchor="ctr">
            <a:normAutofit/>
          </a:bodyPr>
          <a:lstStyle>
            <a:lvl1pPr algn="ctr">
              <a:buNone/>
              <a:defRPr sz="1200"/>
            </a:lvl1pPr>
          </a:lstStyle>
          <a:p>
            <a:endParaRPr lang="id-ID" dirty="0"/>
          </a:p>
        </p:txBody>
      </p:sp>
      <p:sp>
        <p:nvSpPr>
          <p:cNvPr id="33" name="Oval 32"/>
          <p:cNvSpPr/>
          <p:nvPr userDrawn="1"/>
        </p:nvSpPr>
        <p:spPr>
          <a:xfrm rot="5400000">
            <a:off x="2831462" y="1138303"/>
            <a:ext cx="1476000" cy="1476000"/>
          </a:xfrm>
          <a:prstGeom prst="ellipse">
            <a:avLst/>
          </a:prstGeom>
          <a:noFill/>
          <a:ln w="19050">
            <a:solidFill>
              <a:srgbClr val="1E8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35" name="Picture Placeholder 76"/>
          <p:cNvSpPr>
            <a:spLocks noGrp="1"/>
          </p:cNvSpPr>
          <p:nvPr>
            <p:ph type="pic" sz="quarter" idx="104"/>
          </p:nvPr>
        </p:nvSpPr>
        <p:spPr>
          <a:xfrm>
            <a:off x="4917444" y="1210303"/>
            <a:ext cx="1332000" cy="1332000"/>
          </a:xfrm>
          <a:prstGeom prst="ellipse">
            <a:avLst/>
          </a:prstGeom>
        </p:spPr>
        <p:txBody>
          <a:bodyPr anchor="ctr">
            <a:normAutofit/>
          </a:bodyPr>
          <a:lstStyle>
            <a:lvl1pPr algn="ctr">
              <a:buNone/>
              <a:defRPr sz="1200"/>
            </a:lvl1pPr>
          </a:lstStyle>
          <a:p>
            <a:endParaRPr lang="id-ID" dirty="0"/>
          </a:p>
        </p:txBody>
      </p:sp>
      <p:sp>
        <p:nvSpPr>
          <p:cNvPr id="45" name="Oval 44"/>
          <p:cNvSpPr/>
          <p:nvPr userDrawn="1"/>
        </p:nvSpPr>
        <p:spPr>
          <a:xfrm rot="5400000">
            <a:off x="4845444" y="1138303"/>
            <a:ext cx="1476000" cy="1476000"/>
          </a:xfrm>
          <a:prstGeom prst="ellipse">
            <a:avLst/>
          </a:prstGeom>
          <a:noFill/>
          <a:ln w="19050">
            <a:solidFill>
              <a:srgbClr val="1E8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47" name="Picture Placeholder 76"/>
          <p:cNvSpPr>
            <a:spLocks noGrp="1"/>
          </p:cNvSpPr>
          <p:nvPr>
            <p:ph type="pic" sz="quarter" idx="105"/>
          </p:nvPr>
        </p:nvSpPr>
        <p:spPr>
          <a:xfrm>
            <a:off x="6954806" y="1210303"/>
            <a:ext cx="1332000" cy="1332000"/>
          </a:xfrm>
          <a:prstGeom prst="ellipse">
            <a:avLst/>
          </a:prstGeom>
        </p:spPr>
        <p:txBody>
          <a:bodyPr anchor="ctr">
            <a:normAutofit/>
          </a:bodyPr>
          <a:lstStyle>
            <a:lvl1pPr algn="ctr">
              <a:buNone/>
              <a:defRPr sz="1200"/>
            </a:lvl1pPr>
          </a:lstStyle>
          <a:p>
            <a:endParaRPr lang="id-ID" dirty="0"/>
          </a:p>
        </p:txBody>
      </p:sp>
      <p:sp>
        <p:nvSpPr>
          <p:cNvPr id="48" name="Oval 47"/>
          <p:cNvSpPr/>
          <p:nvPr userDrawn="1"/>
        </p:nvSpPr>
        <p:spPr>
          <a:xfrm rot="5400000">
            <a:off x="6882806" y="1138303"/>
            <a:ext cx="1476000" cy="1476000"/>
          </a:xfrm>
          <a:prstGeom prst="ellipse">
            <a:avLst/>
          </a:prstGeom>
          <a:noFill/>
          <a:ln w="19050">
            <a:solidFill>
              <a:srgbClr val="1E8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50" name="TextBox 49"/>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51"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52"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53" name="Straight Connector 52"/>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4"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rket growth">
    <p:spTree>
      <p:nvGrpSpPr>
        <p:cNvPr id="1" name=""/>
        <p:cNvGrpSpPr/>
        <p:nvPr/>
      </p:nvGrpSpPr>
      <p:grpSpPr>
        <a:xfrm>
          <a:off x="0" y="0"/>
          <a:ext cx="0" cy="0"/>
          <a:chOff x="0" y="0"/>
          <a:chExt cx="0" cy="0"/>
        </a:xfrm>
      </p:grpSpPr>
      <p:sp>
        <p:nvSpPr>
          <p:cNvPr id="29" name="Text Placeholder 25"/>
          <p:cNvSpPr>
            <a:spLocks noGrp="1"/>
          </p:cNvSpPr>
          <p:nvPr>
            <p:ph type="body" sz="quarter" idx="100" hasCustomPrompt="1"/>
          </p:nvPr>
        </p:nvSpPr>
        <p:spPr>
          <a:xfrm>
            <a:off x="1072108" y="1157291"/>
            <a:ext cx="2786082" cy="285752"/>
          </a:xfrm>
        </p:spPr>
        <p:txBody>
          <a:bodyPr anchor="ctr">
            <a:noAutofit/>
          </a:bodyPr>
          <a:lstStyle>
            <a:lvl1pPr marL="0" indent="0" algn="l">
              <a:buNone/>
              <a:defRPr sz="14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Market position or MSAs</a:t>
            </a:r>
            <a:endParaRPr lang="en-US" dirty="0" smtClean="0"/>
          </a:p>
        </p:txBody>
      </p:sp>
      <p:sp>
        <p:nvSpPr>
          <p:cNvPr id="31" name="Text Placeholder 25"/>
          <p:cNvSpPr>
            <a:spLocks noGrp="1"/>
          </p:cNvSpPr>
          <p:nvPr>
            <p:ph type="body" sz="quarter" idx="102" hasCustomPrompt="1"/>
          </p:nvPr>
        </p:nvSpPr>
        <p:spPr>
          <a:xfrm>
            <a:off x="1072108" y="1443044"/>
            <a:ext cx="2995836" cy="571503"/>
          </a:xfrm>
        </p:spPr>
        <p:txBody>
          <a:bodyPr>
            <a:noAutofit/>
          </a:bodyPr>
          <a:lstStyle>
            <a:lvl1pPr marL="0" indent="0" algn="l">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15" name="Chart Placeholder 14"/>
          <p:cNvSpPr>
            <a:spLocks noGrp="1"/>
          </p:cNvSpPr>
          <p:nvPr>
            <p:ph type="chart" sz="quarter" idx="107"/>
          </p:nvPr>
        </p:nvSpPr>
        <p:spPr>
          <a:xfrm>
            <a:off x="4286248" y="1147763"/>
            <a:ext cx="4286252" cy="3714750"/>
          </a:xfrm>
        </p:spPr>
        <p:txBody>
          <a:bodyPr/>
          <a:lstStyle/>
          <a:p>
            <a:endParaRPr lang="id-ID"/>
          </a:p>
        </p:txBody>
      </p:sp>
      <p:sp>
        <p:nvSpPr>
          <p:cNvPr id="28" name="Text Placeholder 12"/>
          <p:cNvSpPr>
            <a:spLocks noGrp="1"/>
          </p:cNvSpPr>
          <p:nvPr>
            <p:ph type="body" sz="quarter" idx="114" hasCustomPrompt="1"/>
          </p:nvPr>
        </p:nvSpPr>
        <p:spPr>
          <a:xfrm>
            <a:off x="539552" y="454335"/>
            <a:ext cx="3783364" cy="472176"/>
          </a:xfrm>
        </p:spPr>
        <p:txBody>
          <a:bodyPr>
            <a:noAutofit/>
          </a:bodyPr>
          <a:lstStyle>
            <a:lvl1pPr marL="0" indent="0" algn="l">
              <a:lnSpc>
                <a:spcPts val="3000"/>
              </a:lnSpc>
              <a:buNone/>
              <a:defRPr sz="2500" b="0">
                <a:solidFill>
                  <a:schemeClr val="tx1"/>
                </a:solidFill>
                <a:latin typeface="Arial" panose="020B0604020202020204" pitchFamily="34" charset="0"/>
                <a:cs typeface="Arial" panose="020B0604020202020204" pitchFamily="34" charset="0"/>
              </a:defRPr>
            </a:lvl1pPr>
          </a:lstStyle>
          <a:p>
            <a:pPr lvl="0"/>
            <a:r>
              <a:rPr lang="en-US" dirty="0" smtClean="0"/>
              <a:t>Market Growth</a:t>
            </a:r>
          </a:p>
        </p:txBody>
      </p:sp>
      <p:cxnSp>
        <p:nvCxnSpPr>
          <p:cNvPr id="30" name="Straight Connector 29"/>
          <p:cNvCxnSpPr/>
          <p:nvPr userDrawn="1"/>
        </p:nvCxnSpPr>
        <p:spPr>
          <a:xfrm>
            <a:off x="611560" y="958391"/>
            <a:ext cx="648072"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611560" y="1134070"/>
            <a:ext cx="337704" cy="33770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2" name="Text Placeholder 25"/>
          <p:cNvSpPr>
            <a:spLocks noGrp="1"/>
          </p:cNvSpPr>
          <p:nvPr>
            <p:ph type="body" sz="quarter" idx="115" hasCustomPrompt="1"/>
          </p:nvPr>
        </p:nvSpPr>
        <p:spPr>
          <a:xfrm>
            <a:off x="1072108" y="2116112"/>
            <a:ext cx="3067844" cy="251825"/>
          </a:xfrm>
        </p:spPr>
        <p:txBody>
          <a:bodyPr anchor="ctr">
            <a:noAutofit/>
          </a:bodyPr>
          <a:lstStyle>
            <a:lvl1pPr marL="0" indent="0" algn="l">
              <a:buNone/>
              <a:defRPr sz="14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smtClean="0"/>
              <a:t>Suffering due to market downturn</a:t>
            </a:r>
          </a:p>
        </p:txBody>
      </p:sp>
      <p:sp>
        <p:nvSpPr>
          <p:cNvPr id="33" name="Text Placeholder 25"/>
          <p:cNvSpPr>
            <a:spLocks noGrp="1"/>
          </p:cNvSpPr>
          <p:nvPr>
            <p:ph type="body" sz="quarter" idx="116" hasCustomPrompt="1"/>
          </p:nvPr>
        </p:nvSpPr>
        <p:spPr>
          <a:xfrm>
            <a:off x="1072108" y="2401865"/>
            <a:ext cx="2995836" cy="571503"/>
          </a:xfrm>
        </p:spPr>
        <p:txBody>
          <a:bodyPr>
            <a:noAutofit/>
          </a:bodyPr>
          <a:lstStyle>
            <a:lvl1pPr marL="0" indent="0" algn="l">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34" name="Oval 33"/>
          <p:cNvSpPr/>
          <p:nvPr userDrawn="1"/>
        </p:nvSpPr>
        <p:spPr>
          <a:xfrm>
            <a:off x="611560" y="2092891"/>
            <a:ext cx="337704" cy="33770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p:txBody>
      </p:sp>
      <p:sp>
        <p:nvSpPr>
          <p:cNvPr id="35" name="Text Placeholder 25"/>
          <p:cNvSpPr>
            <a:spLocks noGrp="1"/>
          </p:cNvSpPr>
          <p:nvPr>
            <p:ph type="body" sz="quarter" idx="117" hasCustomPrompt="1"/>
          </p:nvPr>
        </p:nvSpPr>
        <p:spPr>
          <a:xfrm>
            <a:off x="1072108" y="3069736"/>
            <a:ext cx="3067844" cy="285752"/>
          </a:xfrm>
        </p:spPr>
        <p:txBody>
          <a:bodyPr anchor="ctr">
            <a:noAutofit/>
          </a:bodyPr>
          <a:lstStyle>
            <a:lvl1pPr marL="0" indent="0" algn="l">
              <a:buNone/>
              <a:defRPr sz="14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Complementary services/products</a:t>
            </a:r>
            <a:endParaRPr lang="en-US" dirty="0" smtClean="0"/>
          </a:p>
        </p:txBody>
      </p:sp>
      <p:sp>
        <p:nvSpPr>
          <p:cNvPr id="36" name="Text Placeholder 25"/>
          <p:cNvSpPr>
            <a:spLocks noGrp="1"/>
          </p:cNvSpPr>
          <p:nvPr>
            <p:ph type="body" sz="quarter" idx="118" hasCustomPrompt="1"/>
          </p:nvPr>
        </p:nvSpPr>
        <p:spPr>
          <a:xfrm>
            <a:off x="1072108" y="3355489"/>
            <a:ext cx="2995836" cy="571503"/>
          </a:xfrm>
        </p:spPr>
        <p:txBody>
          <a:bodyPr>
            <a:noAutofit/>
          </a:bodyPr>
          <a:lstStyle>
            <a:lvl1pPr marL="0" indent="0" algn="l">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37" name="Oval 36"/>
          <p:cNvSpPr/>
          <p:nvPr userDrawn="1"/>
        </p:nvSpPr>
        <p:spPr>
          <a:xfrm>
            <a:off x="611560" y="3046515"/>
            <a:ext cx="337704" cy="33770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8" name="Text Placeholder 25"/>
          <p:cNvSpPr>
            <a:spLocks noGrp="1"/>
          </p:cNvSpPr>
          <p:nvPr>
            <p:ph type="body" sz="quarter" idx="119" hasCustomPrompt="1"/>
          </p:nvPr>
        </p:nvSpPr>
        <p:spPr>
          <a:xfrm>
            <a:off x="1072108" y="4017850"/>
            <a:ext cx="3067844" cy="285752"/>
          </a:xfrm>
        </p:spPr>
        <p:txBody>
          <a:bodyPr anchor="ctr">
            <a:noAutofit/>
          </a:bodyPr>
          <a:lstStyle>
            <a:lvl1pPr marL="0" indent="0" algn="l">
              <a:buNone/>
              <a:defRPr sz="1400" baseline="0">
                <a:solidFill>
                  <a:srgbClr val="3C454C"/>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Diversified regional customer base</a:t>
            </a:r>
            <a:endParaRPr lang="en-US" dirty="0" smtClean="0"/>
          </a:p>
        </p:txBody>
      </p:sp>
      <p:sp>
        <p:nvSpPr>
          <p:cNvPr id="39" name="Text Placeholder 25"/>
          <p:cNvSpPr>
            <a:spLocks noGrp="1"/>
          </p:cNvSpPr>
          <p:nvPr>
            <p:ph type="body" sz="quarter" idx="120" hasCustomPrompt="1"/>
          </p:nvPr>
        </p:nvSpPr>
        <p:spPr>
          <a:xfrm>
            <a:off x="1072108" y="4303603"/>
            <a:ext cx="2995836" cy="571503"/>
          </a:xfrm>
        </p:spPr>
        <p:txBody>
          <a:bodyPr>
            <a:noAutofit/>
          </a:bodyPr>
          <a:lstStyle>
            <a:lvl1pPr marL="0" indent="0" algn="l">
              <a:buNone/>
              <a:defRPr sz="1100" baseline="0">
                <a:solidFill>
                  <a:srgbClr val="33373F"/>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40" name="Oval 39"/>
          <p:cNvSpPr/>
          <p:nvPr userDrawn="1"/>
        </p:nvSpPr>
        <p:spPr>
          <a:xfrm>
            <a:off x="611560" y="3994629"/>
            <a:ext cx="337704" cy="337704"/>
          </a:xfrm>
          <a:prstGeom prst="ellipse">
            <a:avLst/>
          </a:prstGeom>
          <a:solidFill>
            <a:srgbClr val="056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24" name="TextBox 23"/>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25"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46"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47" name="Straight Connector 46"/>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8"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495328" y="361932"/>
            <a:ext cx="3214710" cy="357190"/>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en-US" dirty="0" smtClean="0"/>
              <a:t>Put your title here</a:t>
            </a:r>
            <a:endParaRPr lang="id-ID" dirty="0"/>
          </a:p>
        </p:txBody>
      </p:sp>
      <p:cxnSp>
        <p:nvCxnSpPr>
          <p:cNvPr id="4" name="Straight Connector 3"/>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6702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427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nut diagram">
    <p:spTree>
      <p:nvGrpSpPr>
        <p:cNvPr id="1" name=""/>
        <p:cNvGrpSpPr/>
        <p:nvPr/>
      </p:nvGrpSpPr>
      <p:grpSpPr>
        <a:xfrm>
          <a:off x="0" y="0"/>
          <a:ext cx="0" cy="0"/>
          <a:chOff x="0" y="0"/>
          <a:chExt cx="0" cy="0"/>
        </a:xfrm>
      </p:grpSpPr>
      <p:sp>
        <p:nvSpPr>
          <p:cNvPr id="2" name="Text Placeholder 22"/>
          <p:cNvSpPr>
            <a:spLocks noGrp="1"/>
          </p:cNvSpPr>
          <p:nvPr>
            <p:ph type="body" sz="quarter" idx="18" hasCustomPrompt="1"/>
          </p:nvPr>
        </p:nvSpPr>
        <p:spPr>
          <a:xfrm>
            <a:off x="791800" y="1573203"/>
            <a:ext cx="1980000" cy="785807"/>
          </a:xfrm>
        </p:spPr>
        <p:txBody>
          <a:bodyPr>
            <a:noAutofit/>
          </a:bodyPr>
          <a:lstStyle>
            <a:lvl1pPr marL="0" indent="0" algn="r">
              <a:spcBef>
                <a:spcPts val="0"/>
              </a:spcBef>
              <a:buNone/>
              <a:tabLst/>
              <a:defRPr sz="1000" baseline="0">
                <a:solidFill>
                  <a:srgbClr val="84716B"/>
                </a:solidFill>
                <a:latin typeface="Arial" panose="020B0604020202020204" pitchFamily="34" charset="0"/>
                <a:cs typeface="Arial" panose="020B0604020202020204" pitchFamily="34" charset="0"/>
              </a:defRPr>
            </a:lvl1pPr>
          </a:lstStyle>
          <a:p>
            <a:pPr lvl="0"/>
            <a:r>
              <a:rPr lang="id-ID" dirty="0" smtClean="0"/>
              <a:t>Nemo enim ipsam voluptatem quia voluptas sit aspernatur aut odit aut fugit, sed quia  consequuntur magni dolores.</a:t>
            </a:r>
            <a:endParaRPr lang="id-ID" dirty="0"/>
          </a:p>
        </p:txBody>
      </p:sp>
      <p:sp>
        <p:nvSpPr>
          <p:cNvPr id="3" name="Text Placeholder 22"/>
          <p:cNvSpPr>
            <a:spLocks noGrp="1"/>
          </p:cNvSpPr>
          <p:nvPr>
            <p:ph type="body" sz="quarter" idx="19" hasCustomPrompt="1"/>
          </p:nvPr>
        </p:nvSpPr>
        <p:spPr>
          <a:xfrm>
            <a:off x="592656" y="2787649"/>
            <a:ext cx="2143140" cy="785807"/>
          </a:xfrm>
        </p:spPr>
        <p:txBody>
          <a:bodyPr>
            <a:noAutofit/>
          </a:bodyPr>
          <a:lstStyle>
            <a:lvl1pPr marL="0" indent="0" algn="r">
              <a:spcBef>
                <a:spcPts val="0"/>
              </a:spcBef>
              <a:buNone/>
              <a:tabLst/>
              <a:defRPr sz="1000" baseline="0">
                <a:solidFill>
                  <a:srgbClr val="84716B"/>
                </a:solidFill>
                <a:latin typeface="Arial" panose="020B0604020202020204" pitchFamily="34" charset="0"/>
                <a:cs typeface="Arial" panose="020B0604020202020204" pitchFamily="34" charset="0"/>
              </a:defRPr>
            </a:lvl1pPr>
          </a:lstStyle>
          <a:p>
            <a:pPr lvl="0"/>
            <a:r>
              <a:rPr lang="id-ID" dirty="0" smtClean="0"/>
              <a:t>Neque porro quisquam est, qui dolorem ipsum quia dolor sit amet, consectetur, adipisci velit.</a:t>
            </a:r>
            <a:endParaRPr lang="id-ID" dirty="0"/>
          </a:p>
        </p:txBody>
      </p:sp>
      <p:sp>
        <p:nvSpPr>
          <p:cNvPr id="4" name="Text Placeholder 22"/>
          <p:cNvSpPr>
            <a:spLocks noGrp="1"/>
          </p:cNvSpPr>
          <p:nvPr>
            <p:ph type="body" sz="quarter" idx="20" hasCustomPrompt="1"/>
          </p:nvPr>
        </p:nvSpPr>
        <p:spPr>
          <a:xfrm>
            <a:off x="700668" y="4073533"/>
            <a:ext cx="2143140" cy="642942"/>
          </a:xfrm>
        </p:spPr>
        <p:txBody>
          <a:bodyPr>
            <a:noAutofit/>
          </a:bodyPr>
          <a:lstStyle>
            <a:lvl1pPr marL="0" indent="0" algn="r">
              <a:spcBef>
                <a:spcPts val="0"/>
              </a:spcBef>
              <a:buNone/>
              <a:tabLst/>
              <a:defRPr sz="1000" baseline="0">
                <a:solidFill>
                  <a:srgbClr val="84716B"/>
                </a:solidFill>
                <a:latin typeface="Arial" panose="020B0604020202020204" pitchFamily="34" charset="0"/>
                <a:cs typeface="Arial" panose="020B0604020202020204" pitchFamily="34" charset="0"/>
              </a:defRPr>
            </a:lvl1pPr>
          </a:lstStyle>
          <a:p>
            <a:pPr lvl="0"/>
            <a:r>
              <a:rPr lang="id-ID" dirty="0" smtClean="0"/>
              <a:t>At vero eos et accusamus et iusto odio dignissimos ducimus qui blanditiis praesentium voluptatum</a:t>
            </a:r>
            <a:endParaRPr lang="id-ID" dirty="0"/>
          </a:p>
        </p:txBody>
      </p:sp>
      <p:sp>
        <p:nvSpPr>
          <p:cNvPr id="5" name="Text Placeholder 22"/>
          <p:cNvSpPr>
            <a:spLocks noGrp="1"/>
          </p:cNvSpPr>
          <p:nvPr>
            <p:ph type="body" sz="quarter" idx="21" hasCustomPrompt="1"/>
          </p:nvPr>
        </p:nvSpPr>
        <p:spPr>
          <a:xfrm>
            <a:off x="6228184" y="1573203"/>
            <a:ext cx="1980000" cy="785807"/>
          </a:xfrm>
        </p:spPr>
        <p:txBody>
          <a:bodyPr>
            <a:noAutofit/>
          </a:bodyPr>
          <a:lstStyle>
            <a:lvl1pPr marL="0" indent="0" algn="l">
              <a:spcBef>
                <a:spcPts val="0"/>
              </a:spcBef>
              <a:buNone/>
              <a:tabLst/>
              <a:defRPr sz="1000" baseline="0">
                <a:solidFill>
                  <a:srgbClr val="84716B"/>
                </a:solidFill>
                <a:latin typeface="Arial" panose="020B0604020202020204" pitchFamily="34" charset="0"/>
                <a:cs typeface="Arial" panose="020B0604020202020204" pitchFamily="34" charset="0"/>
              </a:defRPr>
            </a:lvl1pPr>
          </a:lstStyle>
          <a:p>
            <a:pPr lvl="0"/>
            <a:r>
              <a:rPr lang="id-ID" dirty="0" smtClean="0"/>
              <a:t>Nemo enim ipsam voluptatem quia voluptas sit aspernatur aut odit aut fugit, sed quia  consequuntur magni dolores.</a:t>
            </a:r>
            <a:endParaRPr lang="id-ID" dirty="0"/>
          </a:p>
        </p:txBody>
      </p:sp>
      <p:sp>
        <p:nvSpPr>
          <p:cNvPr id="6" name="Text Placeholder 22"/>
          <p:cNvSpPr>
            <a:spLocks noGrp="1"/>
          </p:cNvSpPr>
          <p:nvPr>
            <p:ph type="body" sz="quarter" idx="22" hasCustomPrompt="1"/>
          </p:nvPr>
        </p:nvSpPr>
        <p:spPr>
          <a:xfrm>
            <a:off x="6281288" y="2787649"/>
            <a:ext cx="2143140" cy="785807"/>
          </a:xfrm>
        </p:spPr>
        <p:txBody>
          <a:bodyPr>
            <a:noAutofit/>
          </a:bodyPr>
          <a:lstStyle>
            <a:lvl1pPr marL="0" indent="0" algn="l">
              <a:spcBef>
                <a:spcPts val="0"/>
              </a:spcBef>
              <a:buNone/>
              <a:tabLst/>
              <a:defRPr sz="1000" baseline="0">
                <a:solidFill>
                  <a:srgbClr val="84716B"/>
                </a:solidFill>
                <a:latin typeface="Arial" panose="020B0604020202020204" pitchFamily="34" charset="0"/>
                <a:cs typeface="Arial" panose="020B0604020202020204" pitchFamily="34" charset="0"/>
              </a:defRPr>
            </a:lvl1pPr>
          </a:lstStyle>
          <a:p>
            <a:pPr lvl="0"/>
            <a:r>
              <a:rPr lang="id-ID" dirty="0" smtClean="0"/>
              <a:t>Neque porro quisquam est, qui dolorem ipsum quia dolor sit amet, consectetur, adipisci velit.</a:t>
            </a:r>
            <a:endParaRPr lang="id-ID" dirty="0"/>
          </a:p>
        </p:txBody>
      </p:sp>
      <p:sp>
        <p:nvSpPr>
          <p:cNvPr id="7" name="Text Placeholder 22"/>
          <p:cNvSpPr>
            <a:spLocks noGrp="1"/>
          </p:cNvSpPr>
          <p:nvPr>
            <p:ph type="body" sz="quarter" idx="23" hasCustomPrompt="1"/>
          </p:nvPr>
        </p:nvSpPr>
        <p:spPr>
          <a:xfrm>
            <a:off x="6228184" y="4073533"/>
            <a:ext cx="2143140" cy="642942"/>
          </a:xfrm>
        </p:spPr>
        <p:txBody>
          <a:bodyPr>
            <a:noAutofit/>
          </a:bodyPr>
          <a:lstStyle>
            <a:lvl1pPr marL="0" indent="0" algn="l">
              <a:spcBef>
                <a:spcPts val="0"/>
              </a:spcBef>
              <a:buNone/>
              <a:tabLst/>
              <a:defRPr sz="1000" baseline="0">
                <a:solidFill>
                  <a:srgbClr val="84716B"/>
                </a:solidFill>
                <a:latin typeface="Arial" panose="020B0604020202020204" pitchFamily="34" charset="0"/>
                <a:cs typeface="Arial" panose="020B0604020202020204" pitchFamily="34" charset="0"/>
              </a:defRPr>
            </a:lvl1pPr>
          </a:lstStyle>
          <a:p>
            <a:pPr lvl="0"/>
            <a:r>
              <a:rPr lang="id-ID" dirty="0" smtClean="0"/>
              <a:t>At vero eos et accusamus et iusto odio dignissimos ducimus qui blanditiis praesentium voluptatum</a:t>
            </a:r>
            <a:endParaRPr lang="id-ID" dirty="0"/>
          </a:p>
        </p:txBody>
      </p:sp>
      <p:sp>
        <p:nvSpPr>
          <p:cNvPr id="8" name="Text Placeholder 22"/>
          <p:cNvSpPr>
            <a:spLocks noGrp="1"/>
          </p:cNvSpPr>
          <p:nvPr>
            <p:ph type="body" sz="quarter" idx="24" hasCustomPrompt="1"/>
          </p:nvPr>
        </p:nvSpPr>
        <p:spPr>
          <a:xfrm>
            <a:off x="2925751" y="1144575"/>
            <a:ext cx="3071834" cy="500066"/>
          </a:xfrm>
        </p:spPr>
        <p:txBody>
          <a:bodyPr>
            <a:noAutofit/>
          </a:bodyPr>
          <a:lstStyle>
            <a:lvl1pPr marL="0" indent="0" algn="ctr">
              <a:spcBef>
                <a:spcPts val="0"/>
              </a:spcBef>
              <a:buNone/>
              <a:tabLst/>
              <a:defRPr sz="1100" baseline="0">
                <a:solidFill>
                  <a:srgbClr val="606062"/>
                </a:solidFill>
                <a:latin typeface="Arial" panose="020B0604020202020204" pitchFamily="34" charset="0"/>
                <a:cs typeface="Arial" panose="020B0604020202020204" pitchFamily="34" charset="0"/>
              </a:defRPr>
            </a:lvl1pPr>
          </a:lstStyle>
          <a:p>
            <a:pPr lvl="0"/>
            <a:r>
              <a:rPr lang="en-US" dirty="0" smtClean="0"/>
              <a:t>Put your highlight here as main</a:t>
            </a:r>
            <a:r>
              <a:rPr lang="id-ID" dirty="0" smtClean="0"/>
              <a:t> </a:t>
            </a:r>
            <a:r>
              <a:rPr lang="en-US" dirty="0" smtClean="0"/>
              <a:t>statement of</a:t>
            </a:r>
            <a:r>
              <a:rPr lang="id-ID" dirty="0" smtClean="0"/>
              <a:t> </a:t>
            </a:r>
            <a:r>
              <a:rPr lang="en-US" dirty="0" smtClean="0"/>
              <a:t>the diagram</a:t>
            </a:r>
            <a:endParaRPr lang="id-ID" dirty="0"/>
          </a:p>
        </p:txBody>
      </p:sp>
      <p:sp>
        <p:nvSpPr>
          <p:cNvPr id="21" name="Text Placeholder 12"/>
          <p:cNvSpPr>
            <a:spLocks noGrp="1"/>
          </p:cNvSpPr>
          <p:nvPr>
            <p:ph type="body" sz="quarter" idx="114" hasCustomPrompt="1"/>
          </p:nvPr>
        </p:nvSpPr>
        <p:spPr>
          <a:xfrm>
            <a:off x="539552" y="413990"/>
            <a:ext cx="3783364" cy="472176"/>
          </a:xfrm>
        </p:spPr>
        <p:txBody>
          <a:bodyPr>
            <a:noAutofit/>
          </a:bodyPr>
          <a:lstStyle>
            <a:lvl1pPr marL="0" indent="0" algn="l">
              <a:lnSpc>
                <a:spcPts val="3000"/>
              </a:lnSpc>
              <a:buNone/>
              <a:defRPr sz="2500" b="0">
                <a:solidFill>
                  <a:schemeClr val="tx1"/>
                </a:solidFill>
                <a:latin typeface="Arial" panose="020B0604020202020204" pitchFamily="34" charset="0"/>
                <a:cs typeface="Arial" panose="020B0604020202020204" pitchFamily="34" charset="0"/>
              </a:defRPr>
            </a:lvl1pPr>
          </a:lstStyle>
          <a:p>
            <a:pPr lvl="0"/>
            <a:r>
              <a:rPr lang="en-US" dirty="0" smtClean="0"/>
              <a:t>Graphic Chart</a:t>
            </a:r>
          </a:p>
        </p:txBody>
      </p:sp>
      <p:cxnSp>
        <p:nvCxnSpPr>
          <p:cNvPr id="22" name="Straight Connector 21"/>
          <p:cNvCxnSpPr/>
          <p:nvPr userDrawn="1"/>
        </p:nvCxnSpPr>
        <p:spPr>
          <a:xfrm>
            <a:off x="611560" y="918046"/>
            <a:ext cx="648072"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29"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30"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31" name="Straight Connector 30"/>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2"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pic>
        <p:nvPicPr>
          <p:cNvPr id="4" name="Picture 2" descr="D:\freelance\Taxback\Background.png"/>
          <p:cNvPicPr>
            <a:picLocks noChangeAspect="1" noChangeArrowheads="1"/>
          </p:cNvPicPr>
          <p:nvPr userDrawn="1"/>
        </p:nvPicPr>
        <p:blipFill>
          <a:blip r:embed="rId2"/>
          <a:srcRect/>
          <a:stretch>
            <a:fillRect/>
          </a:stretch>
        </p:blipFill>
        <p:spPr bwMode="auto">
          <a:xfrm>
            <a:off x="0" y="-1559"/>
            <a:ext cx="9144000" cy="5726083"/>
          </a:xfrm>
          <a:prstGeom prst="rect">
            <a:avLst/>
          </a:prstGeom>
          <a:noFill/>
        </p:spPr>
      </p:pic>
      <p:sp>
        <p:nvSpPr>
          <p:cNvPr id="7" name="Text Placeholder 12"/>
          <p:cNvSpPr>
            <a:spLocks noGrp="1"/>
          </p:cNvSpPr>
          <p:nvPr>
            <p:ph type="body" sz="quarter" idx="12" hasCustomPrompt="1"/>
          </p:nvPr>
        </p:nvSpPr>
        <p:spPr>
          <a:xfrm>
            <a:off x="1500166" y="364153"/>
            <a:ext cx="6072230" cy="487078"/>
          </a:xfrm>
          <a:prstGeom prst="rect">
            <a:avLst/>
          </a:prstGeom>
        </p:spPr>
        <p:txBody>
          <a:bodyPr>
            <a:noAutofit/>
          </a:bodyPr>
          <a:lstStyle>
            <a:lvl1pPr marL="0" indent="0" algn="ctr">
              <a:buNone/>
              <a:defRPr sz="2500">
                <a:solidFill>
                  <a:schemeClr val="bg1"/>
                </a:solidFill>
                <a:latin typeface="Arial" panose="020B0604020202020204" pitchFamily="34" charset="0"/>
                <a:cs typeface="Arial" panose="020B0604020202020204" pitchFamily="34" charset="0"/>
              </a:defRPr>
            </a:lvl1pPr>
          </a:lstStyle>
          <a:p>
            <a:pPr lvl="0"/>
            <a:r>
              <a:rPr lang="id-ID" dirty="0" smtClean="0"/>
              <a:t>Click To add Text</a:t>
            </a:r>
            <a:endParaRPr lang="id-ID" dirty="0"/>
          </a:p>
        </p:txBody>
      </p:sp>
      <p:cxnSp>
        <p:nvCxnSpPr>
          <p:cNvPr id="8" name="Straight Connector 7"/>
          <p:cNvCxnSpPr/>
          <p:nvPr userDrawn="1"/>
        </p:nvCxnSpPr>
        <p:spPr>
          <a:xfrm>
            <a:off x="4236894" y="849720"/>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8575703" y="540708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4D9DC3"/>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4D9DC3"/>
              </a:solidFill>
              <a:latin typeface="Arial" panose="020B0604020202020204" pitchFamily="34" charset="0"/>
              <a:ea typeface="Open Sans" pitchFamily="34" charset="0"/>
              <a:cs typeface="Arial" panose="020B0604020202020204" pitchFamily="34" charset="0"/>
            </a:endParaRPr>
          </a:p>
        </p:txBody>
      </p:sp>
      <p:sp>
        <p:nvSpPr>
          <p:cNvPr id="6" name="Text Placeholder 9"/>
          <p:cNvSpPr txBox="1">
            <a:spLocks/>
          </p:cNvSpPr>
          <p:nvPr userDrawn="1"/>
        </p:nvSpPr>
        <p:spPr>
          <a:xfrm>
            <a:off x="2391456" y="530388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4D9DC3"/>
                </a:solidFill>
                <a:effectLst/>
                <a:uLnTx/>
                <a:uFillTx/>
                <a:latin typeface="Arial" panose="020B0604020202020204" pitchFamily="34" charset="0"/>
                <a:ea typeface="Open Sans" pitchFamily="34" charset="0"/>
                <a:cs typeface="Arial" panose="020B0604020202020204" pitchFamily="34" charset="0"/>
              </a:rPr>
              <a:t>www.taxbackinternational.com</a:t>
            </a:r>
            <a:endParaRPr kumimoji="0" lang="id-ID" sz="1000" b="0" i="0" u="none" strike="noStrike" kern="1200" cap="none" spc="0" normalizeH="0" baseline="0" noProof="0" dirty="0">
              <a:ln>
                <a:noFill/>
              </a:ln>
              <a:solidFill>
                <a:srgbClr val="4D9DC3"/>
              </a:solidFill>
              <a:effectLst/>
              <a:uLnTx/>
              <a:uFillTx/>
              <a:latin typeface="Arial" panose="020B0604020202020204" pitchFamily="34" charset="0"/>
              <a:ea typeface="Open Sans" pitchFamily="34" charset="0"/>
              <a:cs typeface="Arial" panose="020B0604020202020204" pitchFamily="34" charset="0"/>
            </a:endParaRPr>
          </a:p>
        </p:txBody>
      </p:sp>
      <p:sp>
        <p:nvSpPr>
          <p:cNvPr id="9" name="Text Placeholder 9"/>
          <p:cNvSpPr txBox="1">
            <a:spLocks/>
          </p:cNvSpPr>
          <p:nvPr userDrawn="1"/>
        </p:nvSpPr>
        <p:spPr>
          <a:xfrm>
            <a:off x="467543" y="5303884"/>
            <a:ext cx="1800201" cy="324000"/>
          </a:xfrm>
          <a:prstGeom prst="rect">
            <a:avLst/>
          </a:prstGeo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4D9DC3"/>
                </a:solidFill>
                <a:effectLst/>
                <a:uLnTx/>
                <a:uFillTx/>
                <a:latin typeface="Arial" pitchFamily="34" charset="0"/>
                <a:ea typeface="Open Sans" pitchFamily="34" charset="0"/>
                <a:cs typeface="Arial" panose="020B0604020202020204" pitchFamily="34" charset="0"/>
              </a:rPr>
              <a:t>Presentation Title goes here</a:t>
            </a:r>
            <a:endParaRPr kumimoji="0" lang="id-ID" sz="1000" b="0" i="0" u="none" strike="noStrike" kern="1200" cap="none" spc="0" normalizeH="0" baseline="0" noProof="0" dirty="0">
              <a:ln>
                <a:noFill/>
              </a:ln>
              <a:solidFill>
                <a:srgbClr val="4D9DC3"/>
              </a:solidFill>
              <a:effectLst/>
              <a:uLnTx/>
              <a:uFillTx/>
              <a:latin typeface="Arial" pitchFamily="34" charset="0"/>
              <a:ea typeface="Open Sans" pitchFamily="34" charset="0"/>
              <a:cs typeface="Arial" panose="020B0604020202020204" pitchFamily="34" charset="0"/>
            </a:endParaRPr>
          </a:p>
        </p:txBody>
      </p:sp>
      <p:cxnSp>
        <p:nvCxnSpPr>
          <p:cNvPr id="10" name="Straight Connector 9"/>
          <p:cNvCxnSpPr/>
          <p:nvPr userDrawn="1"/>
        </p:nvCxnSpPr>
        <p:spPr>
          <a:xfrm rot="5400000">
            <a:off x="2248532" y="5477500"/>
            <a:ext cx="196364" cy="192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3" descr="D:\freelance\Taxback\logo footer.png"/>
          <p:cNvPicPr>
            <a:picLocks noChangeAspect="1" noChangeArrowheads="1"/>
          </p:cNvPicPr>
          <p:nvPr userDrawn="1"/>
        </p:nvPicPr>
        <p:blipFill>
          <a:blip r:embed="rId3" cstate="print"/>
          <a:srcRect/>
          <a:stretch>
            <a:fillRect/>
          </a:stretch>
        </p:blipFill>
        <p:spPr bwMode="auto">
          <a:xfrm>
            <a:off x="31705" y="5338822"/>
            <a:ext cx="396875" cy="252412"/>
          </a:xfrm>
          <a:prstGeom prst="rect">
            <a:avLst/>
          </a:prstGeom>
          <a:noFill/>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8"/>
            <a:ext cx="9144000" cy="571804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Text Placeholder 19"/>
          <p:cNvSpPr>
            <a:spLocks noGrp="1"/>
          </p:cNvSpPr>
          <p:nvPr>
            <p:ph type="body" sz="quarter" idx="24" hasCustomPrompt="1"/>
          </p:nvPr>
        </p:nvSpPr>
        <p:spPr>
          <a:xfrm>
            <a:off x="1331640" y="1766384"/>
            <a:ext cx="3429024" cy="285752"/>
          </a:xfrm>
        </p:spPr>
        <p:txBody>
          <a:bodyPr>
            <a:normAutofit/>
          </a:bodyPr>
          <a:lstStyle>
            <a:lvl1pPr marL="0" indent="0">
              <a:buNone/>
              <a:defRPr sz="1400" b="1">
                <a:latin typeface="Arial" panose="020B0604020202020204" pitchFamily="34" charset="0"/>
                <a:cs typeface="Arial" panose="020B0604020202020204" pitchFamily="34" charset="0"/>
              </a:defRPr>
            </a:lvl1pPr>
          </a:lstStyle>
          <a:p>
            <a:r>
              <a:rPr lang="en-US" dirty="0" smtClean="0"/>
              <a:t>Introduction</a:t>
            </a:r>
            <a:endParaRPr lang="id-ID" dirty="0"/>
          </a:p>
        </p:txBody>
      </p:sp>
      <p:sp>
        <p:nvSpPr>
          <p:cNvPr id="21" name="Text Placeholder 19"/>
          <p:cNvSpPr>
            <a:spLocks noGrp="1"/>
          </p:cNvSpPr>
          <p:nvPr>
            <p:ph type="body" sz="quarter" idx="25" hasCustomPrompt="1"/>
          </p:nvPr>
        </p:nvSpPr>
        <p:spPr>
          <a:xfrm>
            <a:off x="1331640" y="2052136"/>
            <a:ext cx="3429024" cy="500066"/>
          </a:xfrm>
        </p:spPr>
        <p:txBody>
          <a:bodyPr>
            <a:noAutofit/>
          </a:bodyPr>
          <a:lstStyle>
            <a:lvl1pPr marL="0" indent="0">
              <a:buNone/>
              <a:defRPr sz="1100" baseline="0">
                <a:latin typeface="Arial" panose="020B0604020202020204" pitchFamily="34" charset="0"/>
                <a:cs typeface="Arial" panose="020B0604020202020204" pitchFamily="34" charset="0"/>
              </a:defRPr>
            </a:lvl1pPr>
          </a:lstStyle>
          <a:p>
            <a:r>
              <a:rPr lang="id-ID" dirty="0" smtClean="0"/>
              <a:t>Consectetur adipiscing elit, sed do eiusmod incididunt ut labore et dolore magna aliqua.</a:t>
            </a:r>
            <a:endParaRPr lang="id-ID" dirty="0"/>
          </a:p>
        </p:txBody>
      </p:sp>
      <p:sp>
        <p:nvSpPr>
          <p:cNvPr id="32" name="Text Placeholder 12"/>
          <p:cNvSpPr>
            <a:spLocks noGrp="1"/>
          </p:cNvSpPr>
          <p:nvPr>
            <p:ph type="body" sz="quarter" idx="11" hasCustomPrompt="1"/>
          </p:nvPr>
        </p:nvSpPr>
        <p:spPr>
          <a:xfrm>
            <a:off x="788636" y="617554"/>
            <a:ext cx="3783364" cy="472176"/>
          </a:xfrm>
        </p:spPr>
        <p:txBody>
          <a:bodyPr>
            <a:noAutofit/>
          </a:bodyPr>
          <a:lstStyle>
            <a:lvl1pPr marL="0" indent="0" algn="l">
              <a:lnSpc>
                <a:spcPts val="3000"/>
              </a:lnSpc>
              <a:buNone/>
              <a:defRPr sz="2500" b="0">
                <a:solidFill>
                  <a:schemeClr val="tx1"/>
                </a:solidFill>
                <a:latin typeface="Arial" panose="020B0604020202020204" pitchFamily="34" charset="0"/>
                <a:cs typeface="Arial" panose="020B0604020202020204" pitchFamily="34" charset="0"/>
              </a:defRPr>
            </a:lvl1pPr>
          </a:lstStyle>
          <a:p>
            <a:pPr lvl="0"/>
            <a:r>
              <a:rPr lang="en-US" dirty="0" smtClean="0"/>
              <a:t>PRESENTATION</a:t>
            </a:r>
          </a:p>
        </p:txBody>
      </p:sp>
      <p:sp>
        <p:nvSpPr>
          <p:cNvPr id="33" name="Text Placeholder 12"/>
          <p:cNvSpPr>
            <a:spLocks noGrp="1"/>
          </p:cNvSpPr>
          <p:nvPr>
            <p:ph type="body" sz="quarter" idx="36" hasCustomPrompt="1"/>
          </p:nvPr>
        </p:nvSpPr>
        <p:spPr>
          <a:xfrm>
            <a:off x="788636" y="1084361"/>
            <a:ext cx="3783364" cy="487249"/>
          </a:xfrm>
        </p:spPr>
        <p:txBody>
          <a:bodyPr>
            <a:noAutofit/>
          </a:bodyPr>
          <a:lstStyle>
            <a:lvl1pPr marL="0" indent="0" algn="l">
              <a:lnSpc>
                <a:spcPts val="3000"/>
              </a:lnSpc>
              <a:buNone/>
              <a:defRPr sz="2500" b="1">
                <a:solidFill>
                  <a:schemeClr val="tx1"/>
                </a:solidFill>
                <a:latin typeface="Arial" panose="020B0604020202020204" pitchFamily="34" charset="0"/>
                <a:cs typeface="Arial" panose="020B0604020202020204" pitchFamily="34" charset="0"/>
              </a:defRPr>
            </a:lvl1pPr>
          </a:lstStyle>
          <a:p>
            <a:pPr lvl="0"/>
            <a:r>
              <a:rPr lang="en-US" dirty="0" smtClean="0"/>
              <a:t>AGENDA</a:t>
            </a:r>
            <a:endParaRPr lang="id-ID" dirty="0"/>
          </a:p>
        </p:txBody>
      </p:sp>
      <p:pic>
        <p:nvPicPr>
          <p:cNvPr id="5" name="Picture 4"/>
          <p:cNvPicPr>
            <a:picLocks noChangeAspect="1"/>
          </p:cNvPicPr>
          <p:nvPr userDrawn="1"/>
        </p:nvPicPr>
        <p:blipFill>
          <a:blip r:embed="rId2" cstate="print"/>
          <a:stretch>
            <a:fillRect/>
          </a:stretch>
        </p:blipFill>
        <p:spPr>
          <a:xfrm>
            <a:off x="860153" y="1781827"/>
            <a:ext cx="301372" cy="298705"/>
          </a:xfrm>
          <a:prstGeom prst="rect">
            <a:avLst/>
          </a:prstGeom>
        </p:spPr>
      </p:pic>
      <p:sp>
        <p:nvSpPr>
          <p:cNvPr id="34" name="Text Placeholder 19"/>
          <p:cNvSpPr>
            <a:spLocks noGrp="1"/>
          </p:cNvSpPr>
          <p:nvPr>
            <p:ph type="body" sz="quarter" idx="37" hasCustomPrompt="1"/>
          </p:nvPr>
        </p:nvSpPr>
        <p:spPr>
          <a:xfrm>
            <a:off x="866823" y="1800906"/>
            <a:ext cx="288032" cy="260546"/>
          </a:xfrm>
        </p:spPr>
        <p:txBody>
          <a:bodyPr>
            <a:noAutofit/>
          </a:bodyPr>
          <a:lstStyle>
            <a:lvl1pPr marL="0" indent="0">
              <a:buNone/>
              <a:defRPr sz="1100" baseline="0">
                <a:solidFill>
                  <a:schemeClr val="bg1"/>
                </a:solidFill>
                <a:latin typeface="Arial" panose="020B0604020202020204" pitchFamily="34" charset="0"/>
                <a:cs typeface="Arial" panose="020B0604020202020204" pitchFamily="34" charset="0"/>
              </a:defRPr>
            </a:lvl1pPr>
          </a:lstStyle>
          <a:p>
            <a:r>
              <a:rPr lang="en-US" dirty="0" smtClean="0"/>
              <a:t>1</a:t>
            </a:r>
            <a:endParaRPr lang="id-ID" dirty="0"/>
          </a:p>
        </p:txBody>
      </p:sp>
      <p:sp>
        <p:nvSpPr>
          <p:cNvPr id="35" name="Text Placeholder 19"/>
          <p:cNvSpPr>
            <a:spLocks noGrp="1"/>
          </p:cNvSpPr>
          <p:nvPr>
            <p:ph type="body" sz="quarter" idx="38" hasCustomPrompt="1"/>
          </p:nvPr>
        </p:nvSpPr>
        <p:spPr>
          <a:xfrm>
            <a:off x="1331640" y="3548062"/>
            <a:ext cx="3429024" cy="285752"/>
          </a:xfrm>
        </p:spPr>
        <p:txBody>
          <a:bodyPr>
            <a:normAutofit/>
          </a:bodyPr>
          <a:lstStyle>
            <a:lvl1pPr marL="0" indent="0">
              <a:buNone/>
              <a:defRPr sz="1400" b="1">
                <a:latin typeface="Arial" panose="020B0604020202020204" pitchFamily="34" charset="0"/>
                <a:cs typeface="Arial" panose="020B0604020202020204" pitchFamily="34" charset="0"/>
              </a:defRPr>
            </a:lvl1pPr>
          </a:lstStyle>
          <a:p>
            <a:r>
              <a:rPr lang="en-US" dirty="0" smtClean="0"/>
              <a:t>The Company</a:t>
            </a:r>
            <a:endParaRPr lang="id-ID" dirty="0"/>
          </a:p>
        </p:txBody>
      </p:sp>
      <p:sp>
        <p:nvSpPr>
          <p:cNvPr id="36" name="Text Placeholder 19"/>
          <p:cNvSpPr>
            <a:spLocks noGrp="1"/>
          </p:cNvSpPr>
          <p:nvPr>
            <p:ph type="body" sz="quarter" idx="39" hasCustomPrompt="1"/>
          </p:nvPr>
        </p:nvSpPr>
        <p:spPr>
          <a:xfrm>
            <a:off x="1331640" y="3833814"/>
            <a:ext cx="3429024" cy="500066"/>
          </a:xfrm>
        </p:spPr>
        <p:txBody>
          <a:bodyPr>
            <a:noAutofit/>
          </a:bodyPr>
          <a:lstStyle>
            <a:lvl1pPr marL="0" indent="0">
              <a:buNone/>
              <a:defRPr sz="1100" baseline="0">
                <a:latin typeface="Arial" panose="020B0604020202020204" pitchFamily="34" charset="0"/>
                <a:cs typeface="Arial" panose="020B0604020202020204" pitchFamily="34" charset="0"/>
              </a:defRPr>
            </a:lvl1pPr>
          </a:lstStyle>
          <a:p>
            <a:r>
              <a:rPr lang="id-ID" dirty="0" smtClean="0"/>
              <a:t>Consectetur adipiscing elit, sed do eiusmod incididunt ut labore et dolore magna aliqua.</a:t>
            </a:r>
            <a:endParaRPr lang="id-ID" dirty="0"/>
          </a:p>
        </p:txBody>
      </p:sp>
      <p:pic>
        <p:nvPicPr>
          <p:cNvPr id="37" name="Picture 36"/>
          <p:cNvPicPr>
            <a:picLocks noChangeAspect="1"/>
          </p:cNvPicPr>
          <p:nvPr userDrawn="1"/>
        </p:nvPicPr>
        <p:blipFill>
          <a:blip r:embed="rId2" cstate="print"/>
          <a:stretch>
            <a:fillRect/>
          </a:stretch>
        </p:blipFill>
        <p:spPr>
          <a:xfrm>
            <a:off x="860153" y="3563505"/>
            <a:ext cx="301372" cy="298705"/>
          </a:xfrm>
          <a:prstGeom prst="rect">
            <a:avLst/>
          </a:prstGeom>
        </p:spPr>
      </p:pic>
      <p:sp>
        <p:nvSpPr>
          <p:cNvPr id="38" name="Text Placeholder 19"/>
          <p:cNvSpPr>
            <a:spLocks noGrp="1"/>
          </p:cNvSpPr>
          <p:nvPr>
            <p:ph type="body" sz="quarter" idx="40" hasCustomPrompt="1"/>
          </p:nvPr>
        </p:nvSpPr>
        <p:spPr>
          <a:xfrm>
            <a:off x="866823" y="3582584"/>
            <a:ext cx="288032" cy="260546"/>
          </a:xfrm>
        </p:spPr>
        <p:txBody>
          <a:bodyPr>
            <a:noAutofit/>
          </a:bodyPr>
          <a:lstStyle>
            <a:lvl1pPr marL="0" indent="0">
              <a:buNone/>
              <a:defRPr sz="1100" baseline="0">
                <a:solidFill>
                  <a:schemeClr val="bg1"/>
                </a:solidFill>
                <a:latin typeface="Arial" panose="020B0604020202020204" pitchFamily="34" charset="0"/>
                <a:cs typeface="Arial" panose="020B0604020202020204" pitchFamily="34" charset="0"/>
              </a:defRPr>
            </a:lvl1pPr>
          </a:lstStyle>
          <a:p>
            <a:r>
              <a:rPr lang="en-US" dirty="0" smtClean="0"/>
              <a:t>1</a:t>
            </a:r>
            <a:endParaRPr lang="id-ID" dirty="0"/>
          </a:p>
        </p:txBody>
      </p:sp>
      <p:sp>
        <p:nvSpPr>
          <p:cNvPr id="39" name="Text Placeholder 19"/>
          <p:cNvSpPr>
            <a:spLocks noGrp="1"/>
          </p:cNvSpPr>
          <p:nvPr>
            <p:ph type="body" sz="quarter" idx="41" hasCustomPrompt="1"/>
          </p:nvPr>
        </p:nvSpPr>
        <p:spPr>
          <a:xfrm>
            <a:off x="1331640" y="3546838"/>
            <a:ext cx="3429024" cy="285752"/>
          </a:xfrm>
        </p:spPr>
        <p:txBody>
          <a:bodyPr>
            <a:normAutofit/>
          </a:bodyPr>
          <a:lstStyle>
            <a:lvl1pPr marL="0" indent="0">
              <a:buNone/>
              <a:defRPr sz="1400" b="1">
                <a:latin typeface="Arial" panose="020B0604020202020204" pitchFamily="34" charset="0"/>
                <a:cs typeface="Arial" panose="020B0604020202020204" pitchFamily="34" charset="0"/>
              </a:defRPr>
            </a:lvl1pPr>
          </a:lstStyle>
          <a:p>
            <a:r>
              <a:rPr lang="en-US" dirty="0" smtClean="0"/>
              <a:t>Business Value</a:t>
            </a:r>
            <a:endParaRPr lang="id-ID" dirty="0"/>
          </a:p>
        </p:txBody>
      </p:sp>
      <p:sp>
        <p:nvSpPr>
          <p:cNvPr id="40" name="Text Placeholder 19"/>
          <p:cNvSpPr>
            <a:spLocks noGrp="1"/>
          </p:cNvSpPr>
          <p:nvPr>
            <p:ph type="body" sz="quarter" idx="42" hasCustomPrompt="1"/>
          </p:nvPr>
        </p:nvSpPr>
        <p:spPr>
          <a:xfrm>
            <a:off x="1331640" y="3832590"/>
            <a:ext cx="3429024" cy="500066"/>
          </a:xfrm>
        </p:spPr>
        <p:txBody>
          <a:bodyPr>
            <a:noAutofit/>
          </a:bodyPr>
          <a:lstStyle>
            <a:lvl1pPr marL="0" indent="0">
              <a:buNone/>
              <a:defRPr sz="1100" baseline="0">
                <a:latin typeface="Arial" panose="020B0604020202020204" pitchFamily="34" charset="0"/>
                <a:cs typeface="Arial" panose="020B0604020202020204" pitchFamily="34" charset="0"/>
              </a:defRPr>
            </a:lvl1pPr>
          </a:lstStyle>
          <a:p>
            <a:r>
              <a:rPr lang="id-ID" dirty="0" smtClean="0"/>
              <a:t>Consectetur adipiscing elit, sed do eiusmod incididunt ut labore et dolore magna aliqua.</a:t>
            </a:r>
            <a:endParaRPr lang="id-ID" dirty="0"/>
          </a:p>
        </p:txBody>
      </p:sp>
      <p:sp>
        <p:nvSpPr>
          <p:cNvPr id="43" name="Text Placeholder 19"/>
          <p:cNvSpPr>
            <a:spLocks noGrp="1"/>
          </p:cNvSpPr>
          <p:nvPr>
            <p:ph type="body" sz="quarter" idx="44" hasCustomPrompt="1"/>
          </p:nvPr>
        </p:nvSpPr>
        <p:spPr>
          <a:xfrm>
            <a:off x="5364088" y="1766384"/>
            <a:ext cx="3429024" cy="285752"/>
          </a:xfrm>
        </p:spPr>
        <p:txBody>
          <a:bodyPr>
            <a:normAutofit/>
          </a:bodyPr>
          <a:lstStyle>
            <a:lvl1pPr marL="0" indent="0">
              <a:buNone/>
              <a:defRPr sz="1400" b="1">
                <a:latin typeface="Arial" panose="020B0604020202020204" pitchFamily="34" charset="0"/>
                <a:cs typeface="Arial" panose="020B0604020202020204" pitchFamily="34" charset="0"/>
              </a:defRPr>
            </a:lvl1pPr>
          </a:lstStyle>
          <a:p>
            <a:r>
              <a:rPr lang="en-US" dirty="0" smtClean="0"/>
              <a:t>Why Choose Us</a:t>
            </a:r>
            <a:endParaRPr lang="id-ID" dirty="0"/>
          </a:p>
        </p:txBody>
      </p:sp>
      <p:sp>
        <p:nvSpPr>
          <p:cNvPr id="44" name="Text Placeholder 19"/>
          <p:cNvSpPr>
            <a:spLocks noGrp="1"/>
          </p:cNvSpPr>
          <p:nvPr>
            <p:ph type="body" sz="quarter" idx="45" hasCustomPrompt="1"/>
          </p:nvPr>
        </p:nvSpPr>
        <p:spPr>
          <a:xfrm>
            <a:off x="5364088" y="2052136"/>
            <a:ext cx="3429024" cy="500066"/>
          </a:xfrm>
        </p:spPr>
        <p:txBody>
          <a:bodyPr>
            <a:noAutofit/>
          </a:bodyPr>
          <a:lstStyle>
            <a:lvl1pPr marL="0" indent="0">
              <a:buNone/>
              <a:defRPr sz="1100" baseline="0">
                <a:latin typeface="Arial" panose="020B0604020202020204" pitchFamily="34" charset="0"/>
                <a:cs typeface="Arial" panose="020B0604020202020204" pitchFamily="34" charset="0"/>
              </a:defRPr>
            </a:lvl1pPr>
          </a:lstStyle>
          <a:p>
            <a:r>
              <a:rPr lang="id-ID" dirty="0" smtClean="0"/>
              <a:t>Consectetur adipiscing elit, sed do eiusmod incididunt ut labore et dolore magna aliqua.</a:t>
            </a:r>
            <a:endParaRPr lang="id-ID" dirty="0"/>
          </a:p>
        </p:txBody>
      </p:sp>
      <p:pic>
        <p:nvPicPr>
          <p:cNvPr id="45" name="Picture 44"/>
          <p:cNvPicPr>
            <a:picLocks noChangeAspect="1"/>
          </p:cNvPicPr>
          <p:nvPr userDrawn="1"/>
        </p:nvPicPr>
        <p:blipFill>
          <a:blip r:embed="rId2" cstate="print"/>
          <a:stretch>
            <a:fillRect/>
          </a:stretch>
        </p:blipFill>
        <p:spPr>
          <a:xfrm>
            <a:off x="4892601" y="1781827"/>
            <a:ext cx="301372" cy="298705"/>
          </a:xfrm>
          <a:prstGeom prst="rect">
            <a:avLst/>
          </a:prstGeom>
        </p:spPr>
      </p:pic>
      <p:sp>
        <p:nvSpPr>
          <p:cNvPr id="46" name="Text Placeholder 19"/>
          <p:cNvSpPr>
            <a:spLocks noGrp="1"/>
          </p:cNvSpPr>
          <p:nvPr>
            <p:ph type="body" sz="quarter" idx="46" hasCustomPrompt="1"/>
          </p:nvPr>
        </p:nvSpPr>
        <p:spPr>
          <a:xfrm>
            <a:off x="4899271" y="1800906"/>
            <a:ext cx="288032" cy="260546"/>
          </a:xfrm>
        </p:spPr>
        <p:txBody>
          <a:bodyPr>
            <a:noAutofit/>
          </a:bodyPr>
          <a:lstStyle>
            <a:lvl1pPr marL="0" indent="0">
              <a:buNone/>
              <a:defRPr sz="1100" baseline="0">
                <a:solidFill>
                  <a:schemeClr val="bg1"/>
                </a:solidFill>
                <a:latin typeface="Arial" panose="020B0604020202020204" pitchFamily="34" charset="0"/>
                <a:cs typeface="Arial" panose="020B0604020202020204" pitchFamily="34" charset="0"/>
              </a:defRPr>
            </a:lvl1pPr>
          </a:lstStyle>
          <a:p>
            <a:r>
              <a:rPr lang="en-US" dirty="0" smtClean="0"/>
              <a:t>1</a:t>
            </a:r>
            <a:endParaRPr lang="id-ID" dirty="0"/>
          </a:p>
        </p:txBody>
      </p:sp>
      <p:sp>
        <p:nvSpPr>
          <p:cNvPr id="47" name="Text Placeholder 19"/>
          <p:cNvSpPr>
            <a:spLocks noGrp="1"/>
          </p:cNvSpPr>
          <p:nvPr>
            <p:ph type="body" sz="quarter" idx="47" hasCustomPrompt="1"/>
          </p:nvPr>
        </p:nvSpPr>
        <p:spPr>
          <a:xfrm>
            <a:off x="5364088" y="3548062"/>
            <a:ext cx="3429024" cy="285752"/>
          </a:xfrm>
        </p:spPr>
        <p:txBody>
          <a:bodyPr>
            <a:normAutofit/>
          </a:bodyPr>
          <a:lstStyle>
            <a:lvl1pPr marL="0" indent="0">
              <a:buNone/>
              <a:defRPr sz="1400" b="1">
                <a:latin typeface="Arial" panose="020B0604020202020204" pitchFamily="34" charset="0"/>
                <a:cs typeface="Arial" panose="020B0604020202020204" pitchFamily="34" charset="0"/>
              </a:defRPr>
            </a:lvl1pPr>
          </a:lstStyle>
          <a:p>
            <a:r>
              <a:rPr lang="en-US" dirty="0" smtClean="0"/>
              <a:t>Our Clients</a:t>
            </a:r>
            <a:endParaRPr lang="id-ID" dirty="0"/>
          </a:p>
        </p:txBody>
      </p:sp>
      <p:sp>
        <p:nvSpPr>
          <p:cNvPr id="48" name="Text Placeholder 19"/>
          <p:cNvSpPr>
            <a:spLocks noGrp="1"/>
          </p:cNvSpPr>
          <p:nvPr>
            <p:ph type="body" sz="quarter" idx="48" hasCustomPrompt="1"/>
          </p:nvPr>
        </p:nvSpPr>
        <p:spPr>
          <a:xfrm>
            <a:off x="5364088" y="3833814"/>
            <a:ext cx="3429024" cy="500066"/>
          </a:xfrm>
        </p:spPr>
        <p:txBody>
          <a:bodyPr>
            <a:noAutofit/>
          </a:bodyPr>
          <a:lstStyle>
            <a:lvl1pPr marL="0" indent="0">
              <a:buNone/>
              <a:defRPr sz="1100" baseline="0">
                <a:latin typeface="Arial" panose="020B0604020202020204" pitchFamily="34" charset="0"/>
                <a:cs typeface="Arial" panose="020B0604020202020204" pitchFamily="34" charset="0"/>
              </a:defRPr>
            </a:lvl1pPr>
          </a:lstStyle>
          <a:p>
            <a:r>
              <a:rPr lang="id-ID" dirty="0" smtClean="0"/>
              <a:t>Consectetur adipiscing elit, sed do eiusmod incididunt ut labore et dolore magna aliqua.</a:t>
            </a:r>
            <a:endParaRPr lang="id-ID" dirty="0"/>
          </a:p>
        </p:txBody>
      </p:sp>
      <p:pic>
        <p:nvPicPr>
          <p:cNvPr id="49" name="Picture 48"/>
          <p:cNvPicPr>
            <a:picLocks noChangeAspect="1"/>
          </p:cNvPicPr>
          <p:nvPr userDrawn="1"/>
        </p:nvPicPr>
        <p:blipFill>
          <a:blip r:embed="rId2" cstate="print"/>
          <a:stretch>
            <a:fillRect/>
          </a:stretch>
        </p:blipFill>
        <p:spPr>
          <a:xfrm>
            <a:off x="4892601" y="3563505"/>
            <a:ext cx="301372" cy="298705"/>
          </a:xfrm>
          <a:prstGeom prst="rect">
            <a:avLst/>
          </a:prstGeom>
        </p:spPr>
      </p:pic>
      <p:sp>
        <p:nvSpPr>
          <p:cNvPr id="50" name="Text Placeholder 19"/>
          <p:cNvSpPr>
            <a:spLocks noGrp="1"/>
          </p:cNvSpPr>
          <p:nvPr>
            <p:ph type="body" sz="quarter" idx="49" hasCustomPrompt="1"/>
          </p:nvPr>
        </p:nvSpPr>
        <p:spPr>
          <a:xfrm>
            <a:off x="4899271" y="3582584"/>
            <a:ext cx="288032" cy="260546"/>
          </a:xfrm>
        </p:spPr>
        <p:txBody>
          <a:bodyPr>
            <a:noAutofit/>
          </a:bodyPr>
          <a:lstStyle>
            <a:lvl1pPr marL="0" indent="0">
              <a:buNone/>
              <a:defRPr sz="1100" baseline="0">
                <a:solidFill>
                  <a:schemeClr val="bg1"/>
                </a:solidFill>
                <a:latin typeface="Arial" panose="020B0604020202020204" pitchFamily="34" charset="0"/>
                <a:cs typeface="Arial" panose="020B0604020202020204" pitchFamily="34" charset="0"/>
              </a:defRPr>
            </a:lvl1pPr>
          </a:lstStyle>
          <a:p>
            <a:r>
              <a:rPr lang="en-US" dirty="0" smtClean="0"/>
              <a:t>1</a:t>
            </a:r>
            <a:endParaRPr lang="id-ID" dirty="0"/>
          </a:p>
        </p:txBody>
      </p:sp>
      <p:sp>
        <p:nvSpPr>
          <p:cNvPr id="51" name="Text Placeholder 19"/>
          <p:cNvSpPr>
            <a:spLocks noGrp="1"/>
          </p:cNvSpPr>
          <p:nvPr>
            <p:ph type="body" sz="quarter" idx="50" hasCustomPrompt="1"/>
          </p:nvPr>
        </p:nvSpPr>
        <p:spPr>
          <a:xfrm>
            <a:off x="5364088" y="3546838"/>
            <a:ext cx="3429024" cy="285752"/>
          </a:xfrm>
        </p:spPr>
        <p:txBody>
          <a:bodyPr>
            <a:normAutofit/>
          </a:bodyPr>
          <a:lstStyle>
            <a:lvl1pPr marL="0" indent="0">
              <a:buNone/>
              <a:defRPr sz="1400" b="1">
                <a:latin typeface="Arial" panose="020B0604020202020204" pitchFamily="34" charset="0"/>
                <a:cs typeface="Arial" panose="020B0604020202020204" pitchFamily="34" charset="0"/>
              </a:defRPr>
            </a:lvl1pPr>
          </a:lstStyle>
          <a:p>
            <a:r>
              <a:rPr lang="en-US" dirty="0" smtClean="0"/>
              <a:t>Contact Us</a:t>
            </a:r>
            <a:endParaRPr lang="id-ID" dirty="0"/>
          </a:p>
        </p:txBody>
      </p:sp>
      <p:sp>
        <p:nvSpPr>
          <p:cNvPr id="52" name="Text Placeholder 19"/>
          <p:cNvSpPr>
            <a:spLocks noGrp="1"/>
          </p:cNvSpPr>
          <p:nvPr>
            <p:ph type="body" sz="quarter" idx="51" hasCustomPrompt="1"/>
          </p:nvPr>
        </p:nvSpPr>
        <p:spPr>
          <a:xfrm>
            <a:off x="5364088" y="3832590"/>
            <a:ext cx="3429024" cy="500066"/>
          </a:xfrm>
        </p:spPr>
        <p:txBody>
          <a:bodyPr>
            <a:noAutofit/>
          </a:bodyPr>
          <a:lstStyle>
            <a:lvl1pPr marL="0" indent="0">
              <a:buNone/>
              <a:defRPr sz="1100" baseline="0">
                <a:latin typeface="Arial" panose="020B0604020202020204" pitchFamily="34" charset="0"/>
                <a:cs typeface="Arial" panose="020B0604020202020204" pitchFamily="34" charset="0"/>
              </a:defRPr>
            </a:lvl1pPr>
          </a:lstStyle>
          <a:p>
            <a:r>
              <a:rPr lang="id-ID" dirty="0" smtClean="0"/>
              <a:t>Consectetur adipiscing elit, sed do eiusmod incididunt ut labore et dolore magna aliqua.</a:t>
            </a:r>
            <a:endParaRPr lang="id-ID" dirty="0"/>
          </a:p>
        </p:txBody>
      </p:sp>
      <p:cxnSp>
        <p:nvCxnSpPr>
          <p:cNvPr id="31" name="Straight Connector 30"/>
          <p:cNvCxnSpPr/>
          <p:nvPr userDrawn="1"/>
        </p:nvCxnSpPr>
        <p:spPr>
          <a:xfrm>
            <a:off x="834055" y="1571610"/>
            <a:ext cx="540000" cy="1588"/>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p:spTree>
      <p:nvGrpSpPr>
        <p:cNvPr id="1" name=""/>
        <p:cNvGrpSpPr/>
        <p:nvPr/>
      </p:nvGrpSpPr>
      <p:grpSpPr>
        <a:xfrm>
          <a:off x="0" y="0"/>
          <a:ext cx="0" cy="0"/>
          <a:chOff x="0" y="0"/>
          <a:chExt cx="0" cy="0"/>
        </a:xfrm>
      </p:grpSpPr>
      <p:pic>
        <p:nvPicPr>
          <p:cNvPr id="6146" name="Picture 2" descr="D:\freelance\Taxback\page 4.png"/>
          <p:cNvPicPr>
            <a:picLocks noChangeAspect="1" noChangeArrowheads="1"/>
          </p:cNvPicPr>
          <p:nvPr userDrawn="1"/>
        </p:nvPicPr>
        <p:blipFill>
          <a:blip r:embed="rId2"/>
          <a:srcRect/>
          <a:stretch>
            <a:fillRect/>
          </a:stretch>
        </p:blipFill>
        <p:spPr bwMode="auto">
          <a:xfrm>
            <a:off x="0" y="4763"/>
            <a:ext cx="9144000" cy="5715000"/>
          </a:xfrm>
          <a:prstGeom prst="rect">
            <a:avLst/>
          </a:prstGeom>
          <a:noFill/>
        </p:spPr>
      </p:pic>
      <p:sp>
        <p:nvSpPr>
          <p:cNvPr id="9" name="Text Placeholder 8"/>
          <p:cNvSpPr>
            <a:spLocks noGrp="1"/>
          </p:cNvSpPr>
          <p:nvPr>
            <p:ph type="body" sz="quarter" idx="12" hasCustomPrompt="1"/>
          </p:nvPr>
        </p:nvSpPr>
        <p:spPr>
          <a:xfrm>
            <a:off x="5026278" y="3297161"/>
            <a:ext cx="2814420" cy="357190"/>
          </a:xfrm>
        </p:spPr>
        <p:txBody>
          <a:bodyPr>
            <a:noAutofit/>
          </a:bodyPr>
          <a:lstStyle>
            <a:lvl1pPr marL="0" indent="0" algn="l">
              <a:buNone/>
              <a:defRPr sz="2500" b="1" baseline="0">
                <a:solidFill>
                  <a:schemeClr val="tx1"/>
                </a:solidFill>
                <a:latin typeface="Arial" panose="020B0604020202020204" pitchFamily="34" charset="0"/>
                <a:cs typeface="Arial" panose="020B0604020202020204" pitchFamily="34" charset="0"/>
              </a:defRPr>
            </a:lvl1pPr>
          </a:lstStyle>
          <a:p>
            <a:pPr lvl="0"/>
            <a:r>
              <a:rPr lang="id-ID" dirty="0" smtClean="0"/>
              <a:t>Welcome</a:t>
            </a:r>
            <a:endParaRPr lang="id-ID" dirty="0"/>
          </a:p>
        </p:txBody>
      </p:sp>
      <p:sp>
        <p:nvSpPr>
          <p:cNvPr id="10" name="Text Placeholder 8"/>
          <p:cNvSpPr>
            <a:spLocks noGrp="1"/>
          </p:cNvSpPr>
          <p:nvPr>
            <p:ph type="body" sz="quarter" idx="13" hasCustomPrompt="1"/>
          </p:nvPr>
        </p:nvSpPr>
        <p:spPr>
          <a:xfrm>
            <a:off x="5109592" y="3942382"/>
            <a:ext cx="3494856" cy="1152128"/>
          </a:xfrm>
        </p:spPr>
        <p:txBody>
          <a:bodyPr>
            <a:noAutofit/>
          </a:bodyPr>
          <a:lstStyle>
            <a:lvl1pPr marL="0" indent="0" algn="l">
              <a:buNone/>
              <a:defRPr sz="1200" baseline="0">
                <a:solidFill>
                  <a:schemeClr val="tx1"/>
                </a:solidFill>
                <a:latin typeface="Arial" panose="020B0604020202020204" pitchFamily="34" charset="0"/>
                <a:cs typeface="Arial" panose="020B0604020202020204" pitchFamily="34" charset="0"/>
              </a:defRPr>
            </a:lvl1pPr>
          </a:lstStyle>
          <a:p>
            <a:pPr lvl="0"/>
            <a:r>
              <a:rPr lang="en-US" dirty="0" err="1" smtClean="0"/>
              <a:t>Nulla</a:t>
            </a:r>
            <a:r>
              <a:rPr lang="en-US" dirty="0" smtClean="0"/>
              <a:t> </a:t>
            </a:r>
            <a:r>
              <a:rPr lang="en-US" dirty="0" err="1" smtClean="0"/>
              <a:t>nec</a:t>
            </a:r>
            <a:r>
              <a:rPr lang="en-US" dirty="0" smtClean="0"/>
              <a:t> </a:t>
            </a:r>
            <a:r>
              <a:rPr lang="en-US" dirty="0" err="1" smtClean="0"/>
              <a:t>nisl</a:t>
            </a:r>
            <a:r>
              <a:rPr lang="en-US" dirty="0" smtClean="0"/>
              <a:t> </a:t>
            </a:r>
            <a:r>
              <a:rPr lang="en-US" dirty="0" err="1" smtClean="0"/>
              <a:t>odio</a:t>
            </a:r>
            <a:r>
              <a:rPr lang="en-US" dirty="0" smtClean="0"/>
              <a:t>. </a:t>
            </a:r>
            <a:r>
              <a:rPr lang="en-US" dirty="0" err="1" smtClean="0"/>
              <a:t>Donec</a:t>
            </a:r>
            <a:r>
              <a:rPr lang="en-US" dirty="0" smtClean="0"/>
              <a:t> </a:t>
            </a:r>
            <a:r>
              <a:rPr lang="en-US" dirty="0" err="1" smtClean="0"/>
              <a:t>tristique</a:t>
            </a:r>
            <a:r>
              <a:rPr lang="en-US" dirty="0" smtClean="0"/>
              <a:t>, ligula </a:t>
            </a:r>
            <a:r>
              <a:rPr lang="en-US" dirty="0" err="1" smtClean="0"/>
              <a:t>sed</a:t>
            </a:r>
            <a:r>
              <a:rPr lang="en-US" dirty="0" smtClean="0"/>
              <a:t> </a:t>
            </a:r>
            <a:r>
              <a:rPr lang="en-US" dirty="0" err="1" smtClean="0"/>
              <a:t>consequat</a:t>
            </a:r>
            <a:r>
              <a:rPr lang="en-US" dirty="0" smtClean="0"/>
              <a:t> </a:t>
            </a:r>
            <a:r>
              <a:rPr lang="en-US" dirty="0" err="1" smtClean="0"/>
              <a:t>venenatis</a:t>
            </a:r>
            <a:r>
              <a:rPr lang="en-US" dirty="0" smtClean="0"/>
              <a:t>, </a:t>
            </a:r>
            <a:r>
              <a:rPr lang="en-US" dirty="0" err="1" smtClean="0"/>
              <a:t>neque</a:t>
            </a:r>
            <a:r>
              <a:rPr lang="en-US" dirty="0" smtClean="0"/>
              <a:t> ex </a:t>
            </a:r>
            <a:r>
              <a:rPr lang="en-US" dirty="0" err="1" smtClean="0"/>
              <a:t>feugiat</a:t>
            </a:r>
            <a:r>
              <a:rPr lang="en-US" dirty="0" smtClean="0"/>
              <a:t> ante, </a:t>
            </a:r>
            <a:r>
              <a:rPr lang="en-US" dirty="0" err="1" smtClean="0"/>
              <a:t>ut</a:t>
            </a:r>
            <a:r>
              <a:rPr lang="en-US" dirty="0" smtClean="0"/>
              <a:t> </a:t>
            </a:r>
            <a:r>
              <a:rPr lang="en-US" dirty="0" err="1" smtClean="0"/>
              <a:t>molestie</a:t>
            </a:r>
            <a:r>
              <a:rPr lang="en-US" dirty="0" smtClean="0"/>
              <a:t>, ante non </a:t>
            </a:r>
            <a:r>
              <a:rPr lang="en-US" dirty="0" err="1" smtClean="0"/>
              <a:t>hendrerit</a:t>
            </a:r>
            <a:r>
              <a:rPr lang="en-US" dirty="0" smtClean="0"/>
              <a:t> </a:t>
            </a:r>
            <a:r>
              <a:rPr lang="en-US" dirty="0" err="1" smtClean="0"/>
              <a:t>porttitor</a:t>
            </a:r>
            <a:r>
              <a:rPr lang="en-US" dirty="0" smtClean="0"/>
              <a:t>, quam </a:t>
            </a:r>
            <a:r>
              <a:rPr lang="en-US" dirty="0" err="1" smtClean="0"/>
              <a:t>elit</a:t>
            </a:r>
            <a:r>
              <a:rPr lang="en-US" dirty="0" smtClean="0"/>
              <a:t> </a:t>
            </a:r>
            <a:r>
              <a:rPr lang="en-US" dirty="0" err="1" smtClean="0"/>
              <a:t>facilisis</a:t>
            </a:r>
            <a:r>
              <a:rPr lang="en-US" dirty="0" smtClean="0"/>
              <a:t> </a:t>
            </a:r>
            <a:r>
              <a:rPr lang="en-US" dirty="0" err="1" smtClean="0"/>
              <a:t>elit</a:t>
            </a:r>
            <a:r>
              <a:rPr lang="en-US" dirty="0" smtClean="0"/>
              <a:t>, a </a:t>
            </a:r>
            <a:r>
              <a:rPr lang="en-US" dirty="0" err="1" smtClean="0"/>
              <a:t>facilisis</a:t>
            </a:r>
            <a:r>
              <a:rPr lang="en-US" dirty="0" smtClean="0"/>
              <a:t> libero.</a:t>
            </a:r>
          </a:p>
        </p:txBody>
      </p:sp>
      <p:cxnSp>
        <p:nvCxnSpPr>
          <p:cNvPr id="4" name="Straight Connector 3"/>
          <p:cNvCxnSpPr/>
          <p:nvPr userDrawn="1"/>
        </p:nvCxnSpPr>
        <p:spPr>
          <a:xfrm>
            <a:off x="5148064" y="3798366"/>
            <a:ext cx="720080" cy="0"/>
          </a:xfrm>
          <a:prstGeom prst="line">
            <a:avLst/>
          </a:prstGeom>
          <a:ln w="38100">
            <a:solidFill>
              <a:srgbClr val="DF112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2">
    <p:spTree>
      <p:nvGrpSpPr>
        <p:cNvPr id="1" name=""/>
        <p:cNvGrpSpPr/>
        <p:nvPr/>
      </p:nvGrpSpPr>
      <p:grpSpPr>
        <a:xfrm>
          <a:off x="0" y="0"/>
          <a:ext cx="0" cy="0"/>
          <a:chOff x="0" y="0"/>
          <a:chExt cx="0" cy="0"/>
        </a:xfrm>
      </p:grpSpPr>
      <p:pic>
        <p:nvPicPr>
          <p:cNvPr id="7171" name="Picture 3" descr="D:\freelance\Taxback\slide 55.png"/>
          <p:cNvPicPr>
            <a:picLocks noChangeAspect="1" noChangeArrowheads="1"/>
          </p:cNvPicPr>
          <p:nvPr userDrawn="1"/>
        </p:nvPicPr>
        <p:blipFill>
          <a:blip r:embed="rId2"/>
          <a:srcRect/>
          <a:stretch>
            <a:fillRect/>
          </a:stretch>
        </p:blipFill>
        <p:spPr bwMode="auto">
          <a:xfrm>
            <a:off x="0" y="3881438"/>
            <a:ext cx="9144000" cy="1838325"/>
          </a:xfrm>
          <a:prstGeom prst="rect">
            <a:avLst/>
          </a:prstGeom>
          <a:noFill/>
        </p:spPr>
      </p:pic>
      <p:sp>
        <p:nvSpPr>
          <p:cNvPr id="13" name="Text Placeholder 8"/>
          <p:cNvSpPr>
            <a:spLocks noGrp="1"/>
          </p:cNvSpPr>
          <p:nvPr>
            <p:ph type="body" sz="quarter" idx="13" hasCustomPrompt="1"/>
          </p:nvPr>
        </p:nvSpPr>
        <p:spPr>
          <a:xfrm>
            <a:off x="683568" y="4152286"/>
            <a:ext cx="2952328" cy="1152128"/>
          </a:xfrm>
        </p:spPr>
        <p:txBody>
          <a:bodyPr>
            <a:noAutofit/>
          </a:bodyPr>
          <a:lstStyle>
            <a:lvl1pPr marL="0" indent="0" algn="l">
              <a:buNone/>
              <a:defRPr sz="1400" b="1" baseline="0">
                <a:solidFill>
                  <a:schemeClr val="bg1"/>
                </a:solidFill>
                <a:latin typeface="Arial" panose="020B0604020202020204" pitchFamily="34" charset="0"/>
                <a:cs typeface="Arial" panose="020B0604020202020204" pitchFamily="34" charset="0"/>
              </a:defRPr>
            </a:lvl1pPr>
          </a:lstStyle>
          <a:p>
            <a:pPr lvl="0"/>
            <a:r>
              <a:rPr lang="en-US" dirty="0" smtClean="0"/>
              <a:t>“A Semi Bold highlighted lines to describe the text words below can be placed here.”</a:t>
            </a:r>
          </a:p>
        </p:txBody>
      </p:sp>
      <p:sp>
        <p:nvSpPr>
          <p:cNvPr id="14" name="Text Placeholder 8"/>
          <p:cNvSpPr>
            <a:spLocks noGrp="1"/>
          </p:cNvSpPr>
          <p:nvPr>
            <p:ph type="body" sz="quarter" idx="14" hasCustomPrompt="1"/>
          </p:nvPr>
        </p:nvSpPr>
        <p:spPr>
          <a:xfrm>
            <a:off x="3779912" y="4149377"/>
            <a:ext cx="4896544" cy="1152128"/>
          </a:xfrm>
        </p:spPr>
        <p:txBody>
          <a:bodyPr>
            <a:noAutofit/>
          </a:bodyPr>
          <a:lstStyle>
            <a:lvl1pPr marL="0" indent="0" algn="l">
              <a:buNone/>
              <a:defRPr sz="1200" baseline="0">
                <a:solidFill>
                  <a:schemeClr val="bg1"/>
                </a:solidFill>
                <a:latin typeface="Arial" panose="020B0604020202020204" pitchFamily="34" charset="0"/>
                <a:cs typeface="Arial" panose="020B0604020202020204" pitchFamily="34" charset="0"/>
              </a:defRPr>
            </a:lvl1pPr>
          </a:lstStyle>
          <a:p>
            <a:pPr lvl="0"/>
            <a:r>
              <a:rPr lang="en-US" dirty="0" err="1" smtClean="0"/>
              <a:t>Nulla</a:t>
            </a:r>
            <a:r>
              <a:rPr lang="en-US" dirty="0" smtClean="0"/>
              <a:t> </a:t>
            </a:r>
            <a:r>
              <a:rPr lang="en-US" dirty="0" err="1" smtClean="0"/>
              <a:t>nec</a:t>
            </a:r>
            <a:r>
              <a:rPr lang="en-US" dirty="0" smtClean="0"/>
              <a:t> </a:t>
            </a:r>
            <a:r>
              <a:rPr lang="en-US" dirty="0" err="1" smtClean="0"/>
              <a:t>nisl</a:t>
            </a:r>
            <a:r>
              <a:rPr lang="en-US" dirty="0" smtClean="0"/>
              <a:t> </a:t>
            </a:r>
            <a:r>
              <a:rPr lang="en-US" dirty="0" err="1" smtClean="0"/>
              <a:t>odio</a:t>
            </a:r>
            <a:r>
              <a:rPr lang="en-US" dirty="0" smtClean="0"/>
              <a:t>. </a:t>
            </a:r>
            <a:r>
              <a:rPr lang="en-US" dirty="0" err="1" smtClean="0"/>
              <a:t>Donec</a:t>
            </a:r>
            <a:r>
              <a:rPr lang="en-US" dirty="0" smtClean="0"/>
              <a:t> </a:t>
            </a:r>
            <a:r>
              <a:rPr lang="en-US" dirty="0" err="1" smtClean="0"/>
              <a:t>tristique</a:t>
            </a:r>
            <a:r>
              <a:rPr lang="en-US" dirty="0" smtClean="0"/>
              <a:t>, ligula </a:t>
            </a:r>
            <a:r>
              <a:rPr lang="en-US" dirty="0" err="1" smtClean="0"/>
              <a:t>sed</a:t>
            </a:r>
            <a:r>
              <a:rPr lang="en-US" dirty="0" smtClean="0"/>
              <a:t> </a:t>
            </a:r>
            <a:r>
              <a:rPr lang="en-US" dirty="0" err="1" smtClean="0"/>
              <a:t>consequat</a:t>
            </a:r>
            <a:r>
              <a:rPr lang="en-US" dirty="0" smtClean="0"/>
              <a:t> </a:t>
            </a:r>
            <a:r>
              <a:rPr lang="en-US" dirty="0" err="1" smtClean="0"/>
              <a:t>venenatis</a:t>
            </a:r>
            <a:r>
              <a:rPr lang="en-US" dirty="0" smtClean="0"/>
              <a:t>, </a:t>
            </a:r>
            <a:r>
              <a:rPr lang="en-US" dirty="0" err="1" smtClean="0"/>
              <a:t>neque</a:t>
            </a:r>
            <a:r>
              <a:rPr lang="en-US" dirty="0" smtClean="0"/>
              <a:t> ex </a:t>
            </a:r>
            <a:r>
              <a:rPr lang="en-US" dirty="0" err="1" smtClean="0"/>
              <a:t>feugiat</a:t>
            </a:r>
            <a:r>
              <a:rPr lang="en-US" dirty="0" smtClean="0"/>
              <a:t> ante, </a:t>
            </a:r>
            <a:r>
              <a:rPr lang="en-US" dirty="0" err="1" smtClean="0"/>
              <a:t>ut</a:t>
            </a:r>
            <a:r>
              <a:rPr lang="en-US" dirty="0" smtClean="0"/>
              <a:t> </a:t>
            </a:r>
            <a:r>
              <a:rPr lang="en-US" dirty="0" err="1" smtClean="0"/>
              <a:t>molestie</a:t>
            </a:r>
            <a:r>
              <a:rPr lang="en-US" dirty="0" smtClean="0"/>
              <a:t>, ante non </a:t>
            </a:r>
            <a:r>
              <a:rPr lang="en-US" dirty="0" err="1" smtClean="0"/>
              <a:t>hendrerit</a:t>
            </a:r>
            <a:r>
              <a:rPr lang="en-US" dirty="0" smtClean="0"/>
              <a:t> </a:t>
            </a:r>
            <a:r>
              <a:rPr lang="en-US" dirty="0" err="1" smtClean="0"/>
              <a:t>porttitor</a:t>
            </a:r>
            <a:r>
              <a:rPr lang="en-US" dirty="0" smtClean="0"/>
              <a:t>, quam </a:t>
            </a:r>
            <a:r>
              <a:rPr lang="en-US" dirty="0" err="1" smtClean="0"/>
              <a:t>elit</a:t>
            </a:r>
            <a:r>
              <a:rPr lang="en-US" dirty="0" smtClean="0"/>
              <a:t> </a:t>
            </a:r>
            <a:r>
              <a:rPr lang="en-US" dirty="0" err="1" smtClean="0"/>
              <a:t>facilisis</a:t>
            </a:r>
            <a:r>
              <a:rPr lang="en-US" dirty="0" smtClean="0"/>
              <a:t> </a:t>
            </a:r>
            <a:r>
              <a:rPr lang="en-US" dirty="0" err="1" smtClean="0"/>
              <a:t>elit</a:t>
            </a:r>
            <a:r>
              <a:rPr lang="en-US" dirty="0" smtClean="0"/>
              <a:t>, a </a:t>
            </a:r>
            <a:r>
              <a:rPr lang="en-US" dirty="0" err="1" smtClean="0"/>
              <a:t>facilisis</a:t>
            </a:r>
            <a:r>
              <a:rPr lang="en-US" dirty="0" smtClean="0"/>
              <a:t> libero </a:t>
            </a:r>
            <a:r>
              <a:rPr lang="en-US" dirty="0" err="1" smtClean="0"/>
              <a:t>sapien</a:t>
            </a:r>
            <a:r>
              <a:rPr lang="en-US" dirty="0" smtClean="0"/>
              <a:t> </a:t>
            </a:r>
            <a:r>
              <a:rPr lang="en-US" dirty="0" err="1" smtClean="0"/>
              <a:t>pulvinar</a:t>
            </a:r>
            <a:r>
              <a:rPr lang="en-US" dirty="0" smtClean="0"/>
              <a:t> ligula. </a:t>
            </a:r>
            <a:r>
              <a:rPr lang="en-US" dirty="0" err="1" smtClean="0"/>
              <a:t>Aliquam</a:t>
            </a:r>
            <a:r>
              <a:rPr lang="en-US" dirty="0" smtClean="0"/>
              <a:t> </a:t>
            </a:r>
            <a:r>
              <a:rPr lang="en-US" dirty="0" err="1" smtClean="0"/>
              <a:t>venenatis</a:t>
            </a:r>
            <a:r>
              <a:rPr lang="en-US" dirty="0" smtClean="0"/>
              <a:t> </a:t>
            </a:r>
            <a:r>
              <a:rPr lang="en-US" dirty="0" err="1" smtClean="0"/>
              <a:t>posuere</a:t>
            </a:r>
            <a:r>
              <a:rPr lang="en-US" dirty="0" smtClean="0"/>
              <a:t> </a:t>
            </a:r>
            <a:r>
              <a:rPr lang="en-US" dirty="0" err="1" smtClean="0"/>
              <a:t>leo</a:t>
            </a:r>
            <a:r>
              <a:rPr lang="en-US" dirty="0" smtClean="0"/>
              <a:t> </a:t>
            </a:r>
            <a:r>
              <a:rPr lang="en-US" dirty="0" err="1" smtClean="0"/>
              <a:t>ut</a:t>
            </a:r>
            <a:r>
              <a:rPr lang="en-US" dirty="0" smtClean="0"/>
              <a:t> tempus. Nam </a:t>
            </a:r>
            <a:r>
              <a:rPr lang="en-US" dirty="0" err="1" smtClean="0"/>
              <a:t>feugiat</a:t>
            </a:r>
            <a:r>
              <a:rPr lang="en-US" dirty="0" smtClean="0"/>
              <a:t>, </a:t>
            </a:r>
            <a:r>
              <a:rPr lang="en-US" dirty="0" err="1" smtClean="0"/>
              <a:t>eros</a:t>
            </a:r>
            <a:r>
              <a:rPr lang="en-US" dirty="0" smtClean="0"/>
              <a:t> at semper </a:t>
            </a:r>
            <a:r>
              <a:rPr lang="en-US" dirty="0" err="1" smtClean="0"/>
              <a:t>faucibus</a:t>
            </a:r>
            <a:r>
              <a:rPr lang="en-US" dirty="0" smtClean="0"/>
              <a:t>, </a:t>
            </a:r>
            <a:r>
              <a:rPr lang="en-US" dirty="0" err="1" smtClean="0"/>
              <a:t>sem</a:t>
            </a:r>
            <a:r>
              <a:rPr lang="en-US" dirty="0" smtClean="0"/>
              <a:t> </a:t>
            </a:r>
            <a:r>
              <a:rPr lang="en-US" dirty="0" err="1" smtClean="0"/>
              <a:t>massa</a:t>
            </a:r>
            <a:r>
              <a:rPr lang="en-US" dirty="0" smtClean="0"/>
              <a:t> </a:t>
            </a:r>
            <a:r>
              <a:rPr lang="en-US" dirty="0" err="1" smtClean="0"/>
              <a:t>hendrerit</a:t>
            </a:r>
            <a:r>
              <a:rPr lang="en-US" dirty="0" smtClean="0"/>
              <a:t> </a:t>
            </a:r>
            <a:r>
              <a:rPr lang="en-US" dirty="0" err="1" smtClean="0"/>
              <a:t>purus</a:t>
            </a:r>
            <a:r>
              <a:rPr lang="en-US" dirty="0" smtClean="0"/>
              <a:t>, vitae </a:t>
            </a:r>
            <a:r>
              <a:rPr lang="en-US" dirty="0" err="1" smtClean="0"/>
              <a:t>fermentum</a:t>
            </a:r>
            <a:r>
              <a:rPr lang="en-US" dirty="0" smtClean="0"/>
              <a:t> ex </a:t>
            </a:r>
            <a:r>
              <a:rPr lang="en-US" dirty="0" err="1" smtClean="0"/>
              <a:t>turpis</a:t>
            </a:r>
            <a:r>
              <a:rPr lang="en-US" dirty="0" smtClean="0"/>
              <a:t> non </a:t>
            </a:r>
            <a:r>
              <a:rPr lang="en-US" dirty="0" err="1" smtClean="0"/>
              <a:t>leo</a:t>
            </a:r>
            <a:r>
              <a:rPr lang="en-US" dirty="0" smtClean="0"/>
              <a:t>. </a:t>
            </a:r>
          </a:p>
        </p:txBody>
      </p:sp>
      <p:pic>
        <p:nvPicPr>
          <p:cNvPr id="7170" name="Picture 2" descr="D:\freelance\Taxback\slide 5.png"/>
          <p:cNvPicPr>
            <a:picLocks noChangeAspect="1" noChangeArrowheads="1"/>
          </p:cNvPicPr>
          <p:nvPr userDrawn="1"/>
        </p:nvPicPr>
        <p:blipFill>
          <a:blip r:embed="rId3"/>
          <a:srcRect/>
          <a:stretch>
            <a:fillRect/>
          </a:stretch>
        </p:blipFill>
        <p:spPr bwMode="auto">
          <a:xfrm>
            <a:off x="0" y="0"/>
            <a:ext cx="9144000" cy="3881438"/>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Text panoramic">
    <p:spTree>
      <p:nvGrpSpPr>
        <p:cNvPr id="1" name=""/>
        <p:cNvGrpSpPr/>
        <p:nvPr/>
      </p:nvGrpSpPr>
      <p:grpSpPr>
        <a:xfrm>
          <a:off x="0" y="0"/>
          <a:ext cx="0" cy="0"/>
          <a:chOff x="0" y="0"/>
          <a:chExt cx="0" cy="0"/>
        </a:xfrm>
      </p:grpSpPr>
      <p:pic>
        <p:nvPicPr>
          <p:cNvPr id="9218" name="Picture 2" descr="D:\freelance\Taxback\slide6.png"/>
          <p:cNvPicPr>
            <a:picLocks noChangeAspect="1" noChangeArrowheads="1"/>
          </p:cNvPicPr>
          <p:nvPr userDrawn="1"/>
        </p:nvPicPr>
        <p:blipFill>
          <a:blip r:embed="rId2"/>
          <a:srcRect/>
          <a:stretch>
            <a:fillRect/>
          </a:stretch>
        </p:blipFill>
        <p:spPr bwMode="auto">
          <a:xfrm>
            <a:off x="587375" y="1020742"/>
            <a:ext cx="7967663" cy="2841625"/>
          </a:xfrm>
          <a:prstGeom prst="rect">
            <a:avLst/>
          </a:prstGeom>
          <a:noFill/>
        </p:spPr>
      </p:pic>
      <p:sp>
        <p:nvSpPr>
          <p:cNvPr id="7" name="TextBox 6"/>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8"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9"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10" name="Straight Connector 9"/>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2"/>
          <p:cNvSpPr>
            <a:spLocks noGrp="1"/>
          </p:cNvSpPr>
          <p:nvPr>
            <p:ph type="body" sz="quarter" idx="12" hasCustomPrompt="1"/>
          </p:nvPr>
        </p:nvSpPr>
        <p:spPr>
          <a:xfrm>
            <a:off x="495328" y="361932"/>
            <a:ext cx="3214710" cy="484106"/>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id-ID" dirty="0" smtClean="0"/>
              <a:t>One Column + Text</a:t>
            </a:r>
            <a:endParaRPr lang="id-ID" dirty="0"/>
          </a:p>
        </p:txBody>
      </p:sp>
      <p:sp>
        <p:nvSpPr>
          <p:cNvPr id="19" name="Text Placeholder 19"/>
          <p:cNvSpPr>
            <a:spLocks noGrp="1"/>
          </p:cNvSpPr>
          <p:nvPr userDrawn="1">
            <p:ph type="body" sz="quarter" idx="90" hasCustomPrompt="1"/>
          </p:nvPr>
        </p:nvSpPr>
        <p:spPr>
          <a:xfrm>
            <a:off x="566766" y="3933832"/>
            <a:ext cx="8072494" cy="1143008"/>
          </a:xfrm>
        </p:spPr>
        <p:txBody>
          <a:bodyPr>
            <a:noAutofit/>
          </a:bodyPr>
          <a:lstStyle>
            <a:lvl1pPr marL="0" indent="0">
              <a:buNone/>
              <a:defRPr sz="1100" baseline="0">
                <a:solidFill>
                  <a:schemeClr val="tx1"/>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ea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dolor </a:t>
            </a:r>
            <a:r>
              <a:rPr lang="en-US" dirty="0" err="1" smtClean="0"/>
              <a:t>inreprehenderit</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p>
        </p:txBody>
      </p:sp>
      <p:cxnSp>
        <p:nvCxnSpPr>
          <p:cNvPr id="3" name="Straight Connector 2"/>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1" name="Text Placeholder 19"/>
          <p:cNvSpPr>
            <a:spLocks noGrp="1"/>
          </p:cNvSpPr>
          <p:nvPr>
            <p:ph type="body" sz="quarter" idx="27" hasCustomPrompt="1"/>
          </p:nvPr>
        </p:nvSpPr>
        <p:spPr>
          <a:xfrm>
            <a:off x="2960766" y="2005007"/>
            <a:ext cx="3114113" cy="714380"/>
          </a:xfrm>
        </p:spPr>
        <p:txBody>
          <a:bodyPr>
            <a:noAutofit/>
          </a:bodyPr>
          <a:lstStyle>
            <a:lvl1pPr marL="0" indent="0">
              <a:buNone/>
              <a:defRPr sz="1400" baseline="0">
                <a:solidFill>
                  <a:schemeClr val="bg1"/>
                </a:solidFill>
                <a:latin typeface="Arial" panose="020B0604020202020204" pitchFamily="34" charset="0"/>
                <a:cs typeface="Arial" panose="020B0604020202020204" pitchFamily="34" charset="0"/>
              </a:defRPr>
            </a:lvl1pPr>
          </a:lstStyle>
          <a:p>
            <a:pPr lvl="0"/>
            <a:r>
              <a:rPr lang="en-US" dirty="0" smtClean="0"/>
              <a:t>“A Semi Bold highlighted lines can be put here as client</a:t>
            </a:r>
            <a:r>
              <a:rPr lang="id-ID" dirty="0" smtClean="0"/>
              <a:t> </a:t>
            </a:r>
            <a:r>
              <a:rPr lang="en-US" dirty="0" smtClean="0"/>
              <a:t>testimonial</a:t>
            </a:r>
            <a:r>
              <a:rPr lang="id-ID" dirty="0" smtClean="0"/>
              <a:t> </a:t>
            </a:r>
            <a:r>
              <a:rPr lang="en-US" dirty="0" smtClean="0"/>
              <a:t>or else as quotes”</a:t>
            </a:r>
          </a:p>
        </p:txBody>
      </p:sp>
      <p:cxnSp>
        <p:nvCxnSpPr>
          <p:cNvPr id="25" name="Straight Connector 24"/>
          <p:cNvCxnSpPr/>
          <p:nvPr userDrawn="1"/>
        </p:nvCxnSpPr>
        <p:spPr>
          <a:xfrm>
            <a:off x="3089180" y="2945167"/>
            <a:ext cx="402700" cy="0"/>
          </a:xfrm>
          <a:prstGeom prst="line">
            <a:avLst/>
          </a:prstGeom>
          <a:ln w="12700">
            <a:solidFill>
              <a:srgbClr val="009087"/>
            </a:solidFill>
          </a:ln>
        </p:spPr>
        <p:style>
          <a:lnRef idx="1">
            <a:schemeClr val="accent1"/>
          </a:lnRef>
          <a:fillRef idx="0">
            <a:schemeClr val="accent1"/>
          </a:fillRef>
          <a:effectRef idx="0">
            <a:schemeClr val="accent1"/>
          </a:effectRef>
          <a:fontRef idx="minor">
            <a:schemeClr val="tx1"/>
          </a:fontRef>
        </p:style>
      </p:cxnSp>
      <p:sp>
        <p:nvSpPr>
          <p:cNvPr id="13" name="Hexagon 12"/>
          <p:cNvSpPr/>
          <p:nvPr userDrawn="1"/>
        </p:nvSpPr>
        <p:spPr>
          <a:xfrm rot="5400000">
            <a:off x="1265657" y="1645756"/>
            <a:ext cx="1455666" cy="1263098"/>
          </a:xfrm>
          <a:prstGeom prst="hexagon">
            <a:avLst/>
          </a:prstGeom>
          <a:noFill/>
          <a:ln w="12700">
            <a:solidFill>
              <a:srgbClr val="DF1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76"/>
          <p:cNvSpPr>
            <a:spLocks noGrp="1"/>
          </p:cNvSpPr>
          <p:nvPr>
            <p:ph type="pic" sz="quarter" idx="88"/>
          </p:nvPr>
        </p:nvSpPr>
        <p:spPr>
          <a:xfrm>
            <a:off x="1221969" y="1573198"/>
            <a:ext cx="1278321" cy="1455666"/>
          </a:xfrm>
          <a:custGeom>
            <a:avLst/>
            <a:gdLst>
              <a:gd name="connsiteX0" fmla="*/ 0 w 1332000"/>
              <a:gd name="connsiteY0" fmla="*/ 390129 h 1548000"/>
              <a:gd name="connsiteX1" fmla="*/ 390129 w 1332000"/>
              <a:gd name="connsiteY1" fmla="*/ 0 h 1548000"/>
              <a:gd name="connsiteX2" fmla="*/ 941871 w 1332000"/>
              <a:gd name="connsiteY2" fmla="*/ 0 h 1548000"/>
              <a:gd name="connsiteX3" fmla="*/ 1332000 w 1332000"/>
              <a:gd name="connsiteY3" fmla="*/ 390129 h 1548000"/>
              <a:gd name="connsiteX4" fmla="*/ 1332000 w 1332000"/>
              <a:gd name="connsiteY4" fmla="*/ 1157871 h 1548000"/>
              <a:gd name="connsiteX5" fmla="*/ 941871 w 1332000"/>
              <a:gd name="connsiteY5" fmla="*/ 1548000 h 1548000"/>
              <a:gd name="connsiteX6" fmla="*/ 390129 w 1332000"/>
              <a:gd name="connsiteY6" fmla="*/ 1548000 h 1548000"/>
              <a:gd name="connsiteX7" fmla="*/ 0 w 1332000"/>
              <a:gd name="connsiteY7" fmla="*/ 1157871 h 1548000"/>
              <a:gd name="connsiteX8" fmla="*/ 0 w 1332000"/>
              <a:gd name="connsiteY8" fmla="*/ 390129 h 1548000"/>
              <a:gd name="connsiteX0" fmla="*/ 0 w 1332000"/>
              <a:gd name="connsiteY0" fmla="*/ 390129 h 1548000"/>
              <a:gd name="connsiteX1" fmla="*/ 390129 w 1332000"/>
              <a:gd name="connsiteY1" fmla="*/ 0 h 1548000"/>
              <a:gd name="connsiteX2" fmla="*/ 941871 w 1332000"/>
              <a:gd name="connsiteY2" fmla="*/ 0 h 1548000"/>
              <a:gd name="connsiteX3" fmla="*/ 1332000 w 1332000"/>
              <a:gd name="connsiteY3" fmla="*/ 390129 h 1548000"/>
              <a:gd name="connsiteX4" fmla="*/ 1332000 w 1332000"/>
              <a:gd name="connsiteY4" fmla="*/ 1157871 h 1548000"/>
              <a:gd name="connsiteX5" fmla="*/ 652912 w 1332000"/>
              <a:gd name="connsiteY5" fmla="*/ 1548000 h 1548000"/>
              <a:gd name="connsiteX6" fmla="*/ 390129 w 1332000"/>
              <a:gd name="connsiteY6" fmla="*/ 1548000 h 1548000"/>
              <a:gd name="connsiteX7" fmla="*/ 0 w 1332000"/>
              <a:gd name="connsiteY7" fmla="*/ 1157871 h 1548000"/>
              <a:gd name="connsiteX8" fmla="*/ 0 w 1332000"/>
              <a:gd name="connsiteY8" fmla="*/ 390129 h 1548000"/>
              <a:gd name="connsiteX0" fmla="*/ 0 w 1332000"/>
              <a:gd name="connsiteY0" fmla="*/ 390129 h 1548000"/>
              <a:gd name="connsiteX1" fmla="*/ 390129 w 1332000"/>
              <a:gd name="connsiteY1" fmla="*/ 0 h 1548000"/>
              <a:gd name="connsiteX2" fmla="*/ 941871 w 1332000"/>
              <a:gd name="connsiteY2" fmla="*/ 0 h 1548000"/>
              <a:gd name="connsiteX3" fmla="*/ 1332000 w 1332000"/>
              <a:gd name="connsiteY3" fmla="*/ 390129 h 1548000"/>
              <a:gd name="connsiteX4" fmla="*/ 1332000 w 1332000"/>
              <a:gd name="connsiteY4" fmla="*/ 1157871 h 1548000"/>
              <a:gd name="connsiteX5" fmla="*/ 652912 w 1332000"/>
              <a:gd name="connsiteY5" fmla="*/ 1548000 h 1548000"/>
              <a:gd name="connsiteX6" fmla="*/ 672674 w 1332000"/>
              <a:gd name="connsiteY6" fmla="*/ 1548000 h 1548000"/>
              <a:gd name="connsiteX7" fmla="*/ 0 w 1332000"/>
              <a:gd name="connsiteY7" fmla="*/ 1157871 h 1548000"/>
              <a:gd name="connsiteX8" fmla="*/ 0 w 1332000"/>
              <a:gd name="connsiteY8" fmla="*/ 390129 h 1548000"/>
              <a:gd name="connsiteX0" fmla="*/ 0 w 1332000"/>
              <a:gd name="connsiteY0" fmla="*/ 390129 h 1548000"/>
              <a:gd name="connsiteX1" fmla="*/ 390129 w 1332000"/>
              <a:gd name="connsiteY1" fmla="*/ 0 h 1548000"/>
              <a:gd name="connsiteX2" fmla="*/ 941871 w 1332000"/>
              <a:gd name="connsiteY2" fmla="*/ 0 h 1548000"/>
              <a:gd name="connsiteX3" fmla="*/ 1332000 w 1332000"/>
              <a:gd name="connsiteY3" fmla="*/ 390129 h 1548000"/>
              <a:gd name="connsiteX4" fmla="*/ 1332000 w 1332000"/>
              <a:gd name="connsiteY4" fmla="*/ 1157871 h 1548000"/>
              <a:gd name="connsiteX5" fmla="*/ 652912 w 1332000"/>
              <a:gd name="connsiteY5" fmla="*/ 1548000 h 1548000"/>
              <a:gd name="connsiteX6" fmla="*/ 672674 w 1332000"/>
              <a:gd name="connsiteY6" fmla="*/ 1548000 h 1548000"/>
              <a:gd name="connsiteX7" fmla="*/ 0 w 1332000"/>
              <a:gd name="connsiteY7" fmla="*/ 1157871 h 1548000"/>
              <a:gd name="connsiteX8" fmla="*/ 0 w 1332000"/>
              <a:gd name="connsiteY8" fmla="*/ 390129 h 1548000"/>
              <a:gd name="connsiteX0" fmla="*/ 0 w 1332000"/>
              <a:gd name="connsiteY0" fmla="*/ 390129 h 1548000"/>
              <a:gd name="connsiteX1" fmla="*/ 672674 w 1332000"/>
              <a:gd name="connsiteY1" fmla="*/ 0 h 1548000"/>
              <a:gd name="connsiteX2" fmla="*/ 941871 w 1332000"/>
              <a:gd name="connsiteY2" fmla="*/ 0 h 1548000"/>
              <a:gd name="connsiteX3" fmla="*/ 1332000 w 1332000"/>
              <a:gd name="connsiteY3" fmla="*/ 390129 h 1548000"/>
              <a:gd name="connsiteX4" fmla="*/ 1332000 w 1332000"/>
              <a:gd name="connsiteY4" fmla="*/ 1157871 h 1548000"/>
              <a:gd name="connsiteX5" fmla="*/ 652912 w 1332000"/>
              <a:gd name="connsiteY5" fmla="*/ 1548000 h 1548000"/>
              <a:gd name="connsiteX6" fmla="*/ 672674 w 1332000"/>
              <a:gd name="connsiteY6" fmla="*/ 1548000 h 1548000"/>
              <a:gd name="connsiteX7" fmla="*/ 0 w 1332000"/>
              <a:gd name="connsiteY7" fmla="*/ 1157871 h 1548000"/>
              <a:gd name="connsiteX8" fmla="*/ 0 w 1332000"/>
              <a:gd name="connsiteY8" fmla="*/ 390129 h 1548000"/>
              <a:gd name="connsiteX0" fmla="*/ 0 w 1332000"/>
              <a:gd name="connsiteY0" fmla="*/ 390129 h 1548000"/>
              <a:gd name="connsiteX1" fmla="*/ 672674 w 1332000"/>
              <a:gd name="connsiteY1" fmla="*/ 0 h 1548000"/>
              <a:gd name="connsiteX2" fmla="*/ 652912 w 1332000"/>
              <a:gd name="connsiteY2" fmla="*/ 0 h 1548000"/>
              <a:gd name="connsiteX3" fmla="*/ 1332000 w 1332000"/>
              <a:gd name="connsiteY3" fmla="*/ 390129 h 1548000"/>
              <a:gd name="connsiteX4" fmla="*/ 1332000 w 1332000"/>
              <a:gd name="connsiteY4" fmla="*/ 1157871 h 1548000"/>
              <a:gd name="connsiteX5" fmla="*/ 652912 w 1332000"/>
              <a:gd name="connsiteY5" fmla="*/ 1548000 h 1548000"/>
              <a:gd name="connsiteX6" fmla="*/ 672674 w 1332000"/>
              <a:gd name="connsiteY6" fmla="*/ 1548000 h 1548000"/>
              <a:gd name="connsiteX7" fmla="*/ 0 w 1332000"/>
              <a:gd name="connsiteY7" fmla="*/ 1157871 h 1548000"/>
              <a:gd name="connsiteX8" fmla="*/ 0 w 1332000"/>
              <a:gd name="connsiteY8" fmla="*/ 390129 h 15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000" h="1548000">
                <a:moveTo>
                  <a:pt x="0" y="390129"/>
                </a:moveTo>
                <a:lnTo>
                  <a:pt x="672674" y="0"/>
                </a:lnTo>
                <a:lnTo>
                  <a:pt x="652912" y="0"/>
                </a:lnTo>
                <a:lnTo>
                  <a:pt x="1332000" y="390129"/>
                </a:lnTo>
                <a:lnTo>
                  <a:pt x="1332000" y="1157871"/>
                </a:lnTo>
                <a:lnTo>
                  <a:pt x="652912" y="1548000"/>
                </a:lnTo>
                <a:lnTo>
                  <a:pt x="672674" y="1548000"/>
                </a:lnTo>
                <a:lnTo>
                  <a:pt x="0" y="1157871"/>
                </a:lnTo>
                <a:lnTo>
                  <a:pt x="0" y="390129"/>
                </a:lnTo>
                <a:close/>
              </a:path>
            </a:pathLst>
          </a:custGeom>
          <a:blipFill>
            <a:blip r:embed="rId3" cstate="print"/>
            <a:stretch>
              <a:fillRect/>
            </a:stretch>
          </a:blipFill>
          <a:ln>
            <a:noFill/>
          </a:ln>
        </p:spPr>
        <p:txBody>
          <a:bodyPr anchor="ctr">
            <a:normAutofit/>
          </a:bodyPr>
          <a:lstStyle>
            <a:lvl1pPr algn="ctr">
              <a:buNone/>
              <a:defRPr sz="2000"/>
            </a:lvl1pPr>
          </a:lstStyle>
          <a:p>
            <a:endParaRPr lang="id-ID" dirty="0"/>
          </a:p>
        </p:txBody>
      </p:sp>
      <p:sp>
        <p:nvSpPr>
          <p:cNvPr id="18" name="Text Placeholder 19"/>
          <p:cNvSpPr>
            <a:spLocks noGrp="1"/>
          </p:cNvSpPr>
          <p:nvPr>
            <p:ph type="body" sz="quarter" idx="91" hasCustomPrompt="1"/>
          </p:nvPr>
        </p:nvSpPr>
        <p:spPr>
          <a:xfrm>
            <a:off x="3491881" y="2816224"/>
            <a:ext cx="1356348" cy="506417"/>
          </a:xfrm>
        </p:spPr>
        <p:txBody>
          <a:bodyPr>
            <a:noAutofit/>
          </a:bodyPr>
          <a:lstStyle>
            <a:lvl1pPr marL="0" indent="0">
              <a:buNone/>
              <a:defRPr sz="1000" baseline="0">
                <a:solidFill>
                  <a:schemeClr val="bg1"/>
                </a:solidFill>
                <a:latin typeface="Arial" panose="020B0604020202020204" pitchFamily="34" charset="0"/>
                <a:cs typeface="Arial" panose="020B0604020202020204" pitchFamily="34" charset="0"/>
              </a:defRPr>
            </a:lvl1pPr>
          </a:lstStyle>
          <a:p>
            <a:pPr lvl="0"/>
            <a:r>
              <a:rPr lang="en-US" dirty="0" smtClean="0"/>
              <a:t>Name </a:t>
            </a:r>
            <a:r>
              <a:rPr lang="en-US" dirty="0" err="1" smtClean="0"/>
              <a:t>Surename</a:t>
            </a:r>
            <a:r>
              <a:rPr lang="id-ID" dirty="0" smtClean="0"/>
              <a:t> </a:t>
            </a:r>
            <a:r>
              <a:rPr lang="en-US" dirty="0" smtClean="0"/>
              <a:t>Brisbane</a:t>
            </a:r>
          </a:p>
        </p:txBody>
      </p:sp>
      <p:pic>
        <p:nvPicPr>
          <p:cNvPr id="9219" name="Picture 3" descr="D:\freelance\Taxback\logo footer.png"/>
          <p:cNvPicPr>
            <a:picLocks noChangeAspect="1" noChangeArrowheads="1"/>
          </p:cNvPicPr>
          <p:nvPr userDrawn="1"/>
        </p:nvPicPr>
        <p:blipFill>
          <a:blip r:embed="rId4" cstate="print"/>
          <a:srcRect/>
          <a:stretch>
            <a:fillRect/>
          </a:stretch>
        </p:blipFill>
        <p:spPr bwMode="auto">
          <a:xfrm>
            <a:off x="31705" y="5326092"/>
            <a:ext cx="396875" cy="25241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Column + Text panoramic">
    <p:spTree>
      <p:nvGrpSpPr>
        <p:cNvPr id="1" name=""/>
        <p:cNvGrpSpPr/>
        <p:nvPr/>
      </p:nvGrpSpPr>
      <p:grpSpPr>
        <a:xfrm>
          <a:off x="0" y="0"/>
          <a:ext cx="0" cy="0"/>
          <a:chOff x="0" y="0"/>
          <a:chExt cx="0" cy="0"/>
        </a:xfrm>
      </p:grpSpPr>
      <p:sp>
        <p:nvSpPr>
          <p:cNvPr id="7" name="TextBox 6"/>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8"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9"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10" name="Straight Connector 9"/>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2"/>
          <p:cNvSpPr>
            <a:spLocks noGrp="1"/>
          </p:cNvSpPr>
          <p:nvPr>
            <p:ph type="body" sz="quarter" idx="12" hasCustomPrompt="1"/>
          </p:nvPr>
        </p:nvSpPr>
        <p:spPr>
          <a:xfrm>
            <a:off x="495328" y="361932"/>
            <a:ext cx="3214710" cy="484106"/>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id-ID" dirty="0" smtClean="0"/>
              <a:t>Bullet Point</a:t>
            </a:r>
            <a:endParaRPr lang="id-ID" dirty="0"/>
          </a:p>
        </p:txBody>
      </p:sp>
      <p:cxnSp>
        <p:nvCxnSpPr>
          <p:cNvPr id="3" name="Straight Connector 2"/>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9219"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pic>
        <p:nvPicPr>
          <p:cNvPr id="10243" name="Picture 3" descr="D:\freelance\Taxback\slide7.png"/>
          <p:cNvPicPr>
            <a:picLocks noChangeArrowheads="1"/>
          </p:cNvPicPr>
          <p:nvPr userDrawn="1"/>
        </p:nvPicPr>
        <p:blipFill>
          <a:blip r:embed="rId3"/>
          <a:srcRect r="1898"/>
          <a:stretch>
            <a:fillRect/>
          </a:stretch>
        </p:blipFill>
        <p:spPr bwMode="auto">
          <a:xfrm>
            <a:off x="600075" y="928666"/>
            <a:ext cx="7793079" cy="2970000"/>
          </a:xfrm>
          <a:prstGeom prst="rect">
            <a:avLst/>
          </a:prstGeom>
          <a:noFill/>
        </p:spPr>
      </p:pic>
      <p:pic>
        <p:nvPicPr>
          <p:cNvPr id="10244" name="Picture 4" descr="D:\freelance\Taxback\skide77.png"/>
          <p:cNvPicPr>
            <a:picLocks noChangeAspect="1" noChangeArrowheads="1"/>
          </p:cNvPicPr>
          <p:nvPr userDrawn="1"/>
        </p:nvPicPr>
        <p:blipFill>
          <a:blip r:embed="rId4"/>
          <a:srcRect/>
          <a:stretch>
            <a:fillRect/>
          </a:stretch>
        </p:blipFill>
        <p:spPr bwMode="auto">
          <a:xfrm>
            <a:off x="3743316" y="928666"/>
            <a:ext cx="4773613" cy="2968625"/>
          </a:xfrm>
          <a:prstGeom prst="rect">
            <a:avLst/>
          </a:prstGeom>
          <a:noFill/>
        </p:spPr>
      </p:pic>
      <p:sp>
        <p:nvSpPr>
          <p:cNvPr id="22" name="Text Placeholder 21"/>
          <p:cNvSpPr>
            <a:spLocks noGrp="1"/>
          </p:cNvSpPr>
          <p:nvPr>
            <p:ph type="body" sz="quarter" idx="91" hasCustomPrompt="1"/>
          </p:nvPr>
        </p:nvSpPr>
        <p:spPr>
          <a:xfrm>
            <a:off x="796925" y="1112838"/>
            <a:ext cx="2762250" cy="414337"/>
          </a:xfrm>
        </p:spPr>
        <p:txBody>
          <a:bodyPr>
            <a:normAutofit/>
          </a:bodyPr>
          <a:lstStyle>
            <a:lvl1pPr>
              <a:buNone/>
              <a:defRPr sz="1400" b="1">
                <a:solidFill>
                  <a:schemeClr val="bg1"/>
                </a:solidFill>
                <a:latin typeface="Arial" pitchFamily="34" charset="0"/>
                <a:cs typeface="Arial" pitchFamily="34" charset="0"/>
              </a:defRPr>
            </a:lvl1pPr>
          </a:lstStyle>
          <a:p>
            <a:pPr lvl="0"/>
            <a:r>
              <a:rPr lang="en-AU" dirty="0" smtClean="0"/>
              <a:t>Highlight Statement</a:t>
            </a:r>
            <a:endParaRPr lang="en-AU" dirty="0"/>
          </a:p>
        </p:txBody>
      </p:sp>
      <p:sp>
        <p:nvSpPr>
          <p:cNvPr id="24" name="Text Placeholder 21"/>
          <p:cNvSpPr>
            <a:spLocks noGrp="1"/>
          </p:cNvSpPr>
          <p:nvPr>
            <p:ph type="body" sz="quarter" idx="92" hasCustomPrompt="1"/>
          </p:nvPr>
        </p:nvSpPr>
        <p:spPr>
          <a:xfrm>
            <a:off x="796884" y="1527165"/>
            <a:ext cx="2762250" cy="2209819"/>
          </a:xfrm>
        </p:spPr>
        <p:txBody>
          <a:bodyPr>
            <a:noAutofit/>
          </a:bodyPr>
          <a:lstStyle>
            <a:lvl1pPr marL="180975" marR="0" indent="-180975" algn="just" defTabSz="914400" rtl="0" eaLnBrk="1" fontAlgn="auto" latinLnBrk="0" hangingPunct="1">
              <a:lnSpc>
                <a:spcPct val="100000"/>
              </a:lnSpc>
              <a:spcBef>
                <a:spcPct val="20000"/>
              </a:spcBef>
              <a:spcAft>
                <a:spcPts val="0"/>
              </a:spcAft>
              <a:buClrTx/>
              <a:buSzTx/>
              <a:buFont typeface="Arial" pitchFamily="34" charset="0"/>
              <a:buChar char="•"/>
              <a:tabLst/>
              <a:defRPr sz="1100" b="0">
                <a:solidFill>
                  <a:schemeClr val="bg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a:t>
            </a:r>
            <a:r>
              <a:rPr lang="en-AU" dirty="0" err="1" smtClean="0"/>
              <a:t>dolor</a:t>
            </a:r>
            <a:r>
              <a:rPr lang="en-AU" dirty="0" smtClean="0"/>
              <a:t> sit </a:t>
            </a:r>
            <a:r>
              <a:rPr lang="en-AU" dirty="0" err="1" smtClean="0"/>
              <a:t>amet</a:t>
            </a:r>
            <a:r>
              <a:rPr lang="en-AU" dirty="0" smtClean="0"/>
              <a:t>, </a:t>
            </a:r>
            <a:r>
              <a:rPr lang="en-AU" dirty="0" err="1" smtClean="0"/>
              <a:t>consectetur</a:t>
            </a:r>
            <a:r>
              <a:rPr lang="en-AU" dirty="0" smtClean="0"/>
              <a:t> </a:t>
            </a:r>
            <a:r>
              <a:rPr lang="en-AU" dirty="0" err="1" smtClean="0"/>
              <a:t>adipiscing</a:t>
            </a:r>
            <a:r>
              <a:rPr lang="en-AU" dirty="0" smtClean="0"/>
              <a:t> </a:t>
            </a:r>
            <a:r>
              <a:rPr lang="en-AU" dirty="0" err="1" smtClean="0"/>
              <a:t>elit</a:t>
            </a:r>
            <a:r>
              <a:rPr lang="en-AU" dirty="0" smtClean="0"/>
              <a:t>, </a:t>
            </a:r>
            <a:r>
              <a:rPr lang="en-AU" dirty="0" err="1" smtClean="0"/>
              <a:t>sed</a:t>
            </a:r>
            <a:r>
              <a:rPr lang="en-AU" dirty="0" smtClean="0"/>
              <a:t> do </a:t>
            </a:r>
            <a:r>
              <a:rPr lang="en-AU" dirty="0" err="1" smtClean="0"/>
              <a:t>eiusmod</a:t>
            </a:r>
            <a:r>
              <a:rPr lang="en-AU" dirty="0" smtClean="0"/>
              <a:t> </a:t>
            </a:r>
            <a:r>
              <a:rPr lang="en-AU" dirty="0" err="1" smtClean="0"/>
              <a:t>tempor</a:t>
            </a:r>
            <a:r>
              <a:rPr lang="en-AU" dirty="0" smtClean="0"/>
              <a:t> </a:t>
            </a:r>
            <a:r>
              <a:rPr lang="en-AU" dirty="0" err="1" smtClean="0"/>
              <a:t>incididunt</a:t>
            </a:r>
            <a:r>
              <a:rPr lang="en-AU" dirty="0" smtClean="0"/>
              <a:t> </a:t>
            </a:r>
            <a:r>
              <a:rPr lang="en-AU" dirty="0" err="1" smtClean="0"/>
              <a:t>ut</a:t>
            </a:r>
            <a:r>
              <a:rPr lang="en-AU" dirty="0" smtClean="0"/>
              <a:t> </a:t>
            </a:r>
            <a:r>
              <a:rPr lang="en-AU" dirty="0" err="1" smtClean="0"/>
              <a:t>labore</a:t>
            </a:r>
            <a:r>
              <a:rPr lang="en-AU" dirty="0" smtClean="0"/>
              <a:t> et </a:t>
            </a:r>
            <a:r>
              <a:rPr lang="en-AU" dirty="0" err="1" smtClean="0"/>
              <a:t>dolore</a:t>
            </a:r>
            <a:r>
              <a:rPr lang="en-AU" dirty="0" smtClean="0"/>
              <a:t> magna </a:t>
            </a:r>
            <a:r>
              <a:rPr lang="en-AU" dirty="0" err="1" smtClean="0"/>
              <a:t>aliqua</a:t>
            </a:r>
            <a:r>
              <a:rPr lang="en-AU" dirty="0" smtClean="0"/>
              <a:t>. </a:t>
            </a:r>
            <a:r>
              <a:rPr lang="en-AU" dirty="0" err="1" smtClean="0"/>
              <a:t>Ut</a:t>
            </a:r>
            <a:r>
              <a:rPr lang="en-AU" dirty="0" smtClean="0"/>
              <a:t> </a:t>
            </a:r>
            <a:r>
              <a:rPr lang="en-AU" dirty="0" err="1" smtClean="0"/>
              <a:t>enim</a:t>
            </a:r>
            <a:r>
              <a:rPr lang="en-AU" dirty="0" smtClean="0"/>
              <a:t> ad minim </a:t>
            </a:r>
            <a:r>
              <a:rPr lang="en-AU" dirty="0" err="1" smtClean="0"/>
              <a:t>veniam</a:t>
            </a:r>
            <a:r>
              <a:rPr lang="en-AU" dirty="0" smtClean="0"/>
              <a:t>.</a:t>
            </a:r>
            <a:endParaRPr lang="id-ID" dirty="0" smtClean="0"/>
          </a:p>
          <a:p>
            <a:pPr marL="180975" marR="0" lvl="0" indent="-180975"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err="1" smtClean="0"/>
              <a:t>Duis</a:t>
            </a:r>
            <a:r>
              <a:rPr lang="en-AU" dirty="0" smtClean="0"/>
              <a:t>  </a:t>
            </a:r>
            <a:r>
              <a:rPr lang="en-AU" dirty="0" err="1" smtClean="0"/>
              <a:t>aute</a:t>
            </a:r>
            <a:r>
              <a:rPr lang="en-AU" dirty="0" smtClean="0"/>
              <a:t> </a:t>
            </a:r>
            <a:r>
              <a:rPr lang="en-AU" dirty="0" err="1" smtClean="0"/>
              <a:t>dolor</a:t>
            </a:r>
            <a:r>
              <a:rPr lang="en-AU" dirty="0" smtClean="0"/>
              <a:t> </a:t>
            </a:r>
            <a:r>
              <a:rPr lang="en-AU" dirty="0" err="1" smtClean="0"/>
              <a:t>inreprehenderit</a:t>
            </a:r>
            <a:r>
              <a:rPr lang="en-AU" dirty="0" smtClean="0"/>
              <a:t>. </a:t>
            </a:r>
            <a:r>
              <a:rPr lang="en-AU" dirty="0" err="1" smtClean="0"/>
              <a:t>Commodo</a:t>
            </a:r>
            <a:r>
              <a:rPr lang="en-AU" dirty="0" smtClean="0"/>
              <a:t> </a:t>
            </a:r>
            <a:r>
              <a:rPr lang="en-AU" dirty="0" err="1" smtClean="0"/>
              <a:t>consequat</a:t>
            </a:r>
            <a:r>
              <a:rPr lang="en-AU" dirty="0" smtClean="0"/>
              <a:t>. </a:t>
            </a:r>
            <a:r>
              <a:rPr lang="en-AU" dirty="0" err="1" smtClean="0"/>
              <a:t>Duis</a:t>
            </a:r>
            <a:r>
              <a:rPr lang="en-AU" dirty="0" smtClean="0"/>
              <a:t> </a:t>
            </a:r>
            <a:r>
              <a:rPr lang="en-AU" dirty="0" err="1" smtClean="0"/>
              <a:t>aute</a:t>
            </a:r>
            <a:r>
              <a:rPr lang="en-AU" dirty="0" smtClean="0"/>
              <a:t> </a:t>
            </a:r>
            <a:r>
              <a:rPr lang="en-AU" dirty="0" err="1" smtClean="0"/>
              <a:t>irure</a:t>
            </a:r>
            <a:r>
              <a:rPr lang="en-AU" dirty="0" smtClean="0"/>
              <a:t> </a:t>
            </a:r>
            <a:r>
              <a:rPr lang="en-AU" dirty="0" err="1" smtClean="0"/>
              <a:t>dolor</a:t>
            </a:r>
            <a:r>
              <a:rPr lang="en-AU" dirty="0" smtClean="0"/>
              <a:t> in </a:t>
            </a:r>
            <a:r>
              <a:rPr lang="en-AU" dirty="0" err="1" smtClean="0"/>
              <a:t>reprehenderit</a:t>
            </a:r>
            <a:r>
              <a:rPr lang="en-AU" dirty="0" smtClean="0"/>
              <a:t> in </a:t>
            </a:r>
            <a:r>
              <a:rPr lang="en-AU" dirty="0" err="1" smtClean="0"/>
              <a:t>voluptate</a:t>
            </a:r>
            <a:r>
              <a:rPr lang="en-AU" dirty="0" smtClean="0"/>
              <a:t> </a:t>
            </a:r>
            <a:r>
              <a:rPr lang="en-AU" dirty="0" err="1" smtClean="0"/>
              <a:t>velit</a:t>
            </a:r>
            <a:r>
              <a:rPr lang="en-AU" dirty="0" smtClean="0"/>
              <a:t> </a:t>
            </a:r>
            <a:r>
              <a:rPr lang="en-AU" dirty="0" err="1" smtClean="0"/>
              <a:t>esse</a:t>
            </a:r>
            <a:r>
              <a:rPr lang="en-AU" dirty="0" smtClean="0"/>
              <a:t> </a:t>
            </a:r>
            <a:r>
              <a:rPr lang="en-AU" dirty="0" err="1" smtClean="0"/>
              <a:t>cillum</a:t>
            </a:r>
            <a:r>
              <a:rPr lang="en-AU" dirty="0" smtClean="0"/>
              <a:t> </a:t>
            </a:r>
            <a:r>
              <a:rPr lang="en-AU" dirty="0" err="1" smtClean="0"/>
              <a:t>dolore</a:t>
            </a:r>
            <a:r>
              <a:rPr lang="en-AU" dirty="0" smtClean="0"/>
              <a:t> </a:t>
            </a:r>
            <a:r>
              <a:rPr lang="en-AU" dirty="0" err="1" smtClean="0"/>
              <a:t>eu</a:t>
            </a:r>
            <a:r>
              <a:rPr lang="en-AU" dirty="0" smtClean="0"/>
              <a:t> </a:t>
            </a:r>
            <a:r>
              <a:rPr lang="en-AU" dirty="0" err="1" smtClean="0"/>
              <a:t>fugiat</a:t>
            </a:r>
            <a:r>
              <a:rPr lang="en-AU" dirty="0" smtClean="0"/>
              <a:t> </a:t>
            </a:r>
            <a:r>
              <a:rPr lang="en-AU" dirty="0" err="1" smtClean="0"/>
              <a:t>nulla</a:t>
            </a:r>
            <a:r>
              <a:rPr lang="en-AU" dirty="0" smtClean="0"/>
              <a:t> </a:t>
            </a:r>
            <a:r>
              <a:rPr lang="en-AU" dirty="0" err="1" smtClean="0"/>
              <a:t>pariatur</a:t>
            </a:r>
            <a:r>
              <a:rPr lang="en-AU" dirty="0" smtClean="0"/>
              <a:t>. </a:t>
            </a:r>
          </a:p>
          <a:p>
            <a:pPr lvl="0"/>
            <a:endParaRPr lang="en-AU" dirty="0"/>
          </a:p>
        </p:txBody>
      </p:sp>
      <p:pic>
        <p:nvPicPr>
          <p:cNvPr id="10245" name="Picture 5" descr="D:\freelance\Taxback\pic1.png"/>
          <p:cNvPicPr>
            <a:picLocks noChangeAspect="1" noChangeArrowheads="1"/>
          </p:cNvPicPr>
          <p:nvPr userDrawn="1"/>
        </p:nvPicPr>
        <p:blipFill>
          <a:blip r:embed="rId5"/>
          <a:srcRect/>
          <a:stretch>
            <a:fillRect/>
          </a:stretch>
        </p:blipFill>
        <p:spPr bwMode="auto">
          <a:xfrm>
            <a:off x="935012" y="4082269"/>
            <a:ext cx="690563" cy="690562"/>
          </a:xfrm>
          <a:prstGeom prst="rect">
            <a:avLst/>
          </a:prstGeom>
          <a:noFill/>
        </p:spPr>
      </p:pic>
      <p:pic>
        <p:nvPicPr>
          <p:cNvPr id="10246" name="Picture 6" descr="D:\freelance\Taxback\pic2.png"/>
          <p:cNvPicPr>
            <a:picLocks noChangeAspect="1" noChangeArrowheads="1"/>
          </p:cNvPicPr>
          <p:nvPr userDrawn="1"/>
        </p:nvPicPr>
        <p:blipFill>
          <a:blip r:embed="rId6"/>
          <a:srcRect/>
          <a:stretch>
            <a:fillRect/>
          </a:stretch>
        </p:blipFill>
        <p:spPr bwMode="auto">
          <a:xfrm>
            <a:off x="2224069" y="4082269"/>
            <a:ext cx="690563" cy="690562"/>
          </a:xfrm>
          <a:prstGeom prst="rect">
            <a:avLst/>
          </a:prstGeom>
          <a:noFill/>
        </p:spPr>
      </p:pic>
      <p:pic>
        <p:nvPicPr>
          <p:cNvPr id="10247" name="Picture 7" descr="D:\freelance\Taxback\pic3.png"/>
          <p:cNvPicPr>
            <a:picLocks noChangeAspect="1" noChangeArrowheads="1"/>
          </p:cNvPicPr>
          <p:nvPr userDrawn="1"/>
        </p:nvPicPr>
        <p:blipFill>
          <a:blip r:embed="rId7"/>
          <a:srcRect/>
          <a:stretch>
            <a:fillRect/>
          </a:stretch>
        </p:blipFill>
        <p:spPr bwMode="auto">
          <a:xfrm>
            <a:off x="3465513" y="4082269"/>
            <a:ext cx="690563" cy="690562"/>
          </a:xfrm>
          <a:prstGeom prst="rect">
            <a:avLst/>
          </a:prstGeom>
          <a:noFill/>
        </p:spPr>
      </p:pic>
      <p:pic>
        <p:nvPicPr>
          <p:cNvPr id="10248" name="Picture 8" descr="D:\freelance\Taxback\pic4.png"/>
          <p:cNvPicPr>
            <a:picLocks noChangeAspect="1" noChangeArrowheads="1"/>
          </p:cNvPicPr>
          <p:nvPr userDrawn="1"/>
        </p:nvPicPr>
        <p:blipFill>
          <a:blip r:embed="rId8"/>
          <a:srcRect/>
          <a:stretch>
            <a:fillRect/>
          </a:stretch>
        </p:blipFill>
        <p:spPr bwMode="auto">
          <a:xfrm>
            <a:off x="4777599" y="4082269"/>
            <a:ext cx="690563" cy="690562"/>
          </a:xfrm>
          <a:prstGeom prst="rect">
            <a:avLst/>
          </a:prstGeom>
          <a:noFill/>
        </p:spPr>
      </p:pic>
      <p:pic>
        <p:nvPicPr>
          <p:cNvPr id="10249" name="Picture 9" descr="D:\freelance\Taxback\pic6.png"/>
          <p:cNvPicPr>
            <a:picLocks noChangeAspect="1" noChangeArrowheads="1"/>
          </p:cNvPicPr>
          <p:nvPr userDrawn="1"/>
        </p:nvPicPr>
        <p:blipFill>
          <a:blip r:embed="rId9"/>
          <a:srcRect/>
          <a:stretch>
            <a:fillRect/>
          </a:stretch>
        </p:blipFill>
        <p:spPr bwMode="auto">
          <a:xfrm>
            <a:off x="7518439" y="4082269"/>
            <a:ext cx="690563" cy="690562"/>
          </a:xfrm>
          <a:prstGeom prst="rect">
            <a:avLst/>
          </a:prstGeom>
          <a:noFill/>
        </p:spPr>
      </p:pic>
      <p:pic>
        <p:nvPicPr>
          <p:cNvPr id="10251" name="Picture 11" descr="D:\freelance\Taxback\pic5.png"/>
          <p:cNvPicPr>
            <a:picLocks noChangeAspect="1" noChangeArrowheads="1"/>
          </p:cNvPicPr>
          <p:nvPr userDrawn="1"/>
        </p:nvPicPr>
        <p:blipFill>
          <a:blip r:embed="rId10"/>
          <a:srcRect/>
          <a:stretch>
            <a:fillRect/>
          </a:stretch>
        </p:blipFill>
        <p:spPr bwMode="auto">
          <a:xfrm>
            <a:off x="6181755" y="4082269"/>
            <a:ext cx="690563" cy="690562"/>
          </a:xfrm>
          <a:prstGeom prst="rect">
            <a:avLst/>
          </a:prstGeom>
          <a:noFill/>
        </p:spPr>
      </p:pic>
      <p:cxnSp>
        <p:nvCxnSpPr>
          <p:cNvPr id="30" name="Straight Connector 29"/>
          <p:cNvCxnSpPr/>
          <p:nvPr userDrawn="1"/>
        </p:nvCxnSpPr>
        <p:spPr>
          <a:xfrm rot="5400000">
            <a:off x="1426642" y="4603475"/>
            <a:ext cx="1044000" cy="1588"/>
          </a:xfrm>
          <a:prstGeom prst="line">
            <a:avLst/>
          </a:prstGeom>
          <a:ln w="12700">
            <a:solidFill>
              <a:srgbClr val="05698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rot="5400000">
            <a:off x="2623623" y="4603475"/>
            <a:ext cx="1044000" cy="1588"/>
          </a:xfrm>
          <a:prstGeom prst="line">
            <a:avLst/>
          </a:prstGeom>
          <a:ln w="12700">
            <a:solidFill>
              <a:srgbClr val="0569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rot="5400000">
            <a:off x="3955547" y="4603475"/>
            <a:ext cx="1044000" cy="1588"/>
          </a:xfrm>
          <a:prstGeom prst="line">
            <a:avLst/>
          </a:prstGeom>
          <a:ln w="12700">
            <a:solidFill>
              <a:srgbClr val="0569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a:off x="5290650" y="4603475"/>
            <a:ext cx="1044000" cy="1588"/>
          </a:xfrm>
          <a:prstGeom prst="line">
            <a:avLst/>
          </a:prstGeom>
          <a:ln w="12700">
            <a:solidFill>
              <a:srgbClr val="05698D"/>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6673379" y="4603475"/>
            <a:ext cx="1044000" cy="1588"/>
          </a:xfrm>
          <a:prstGeom prst="line">
            <a:avLst/>
          </a:prstGeom>
          <a:ln w="12700">
            <a:solidFill>
              <a:srgbClr val="05698D"/>
            </a:solidFill>
            <a:prstDash val="dash"/>
          </a:ln>
        </p:spPr>
        <p:style>
          <a:lnRef idx="1">
            <a:schemeClr val="accent1"/>
          </a:lnRef>
          <a:fillRef idx="0">
            <a:schemeClr val="accent1"/>
          </a:fillRef>
          <a:effectRef idx="0">
            <a:schemeClr val="accent1"/>
          </a:effectRef>
          <a:fontRef idx="minor">
            <a:schemeClr val="tx1"/>
          </a:fontRef>
        </p:style>
      </p:cxnSp>
      <p:sp>
        <p:nvSpPr>
          <p:cNvPr id="36" name="Text Placeholder 21"/>
          <p:cNvSpPr>
            <a:spLocks noGrp="1"/>
          </p:cNvSpPr>
          <p:nvPr>
            <p:ph type="body" sz="quarter" idx="93" hasCustomPrompt="1"/>
          </p:nvPr>
        </p:nvSpPr>
        <p:spPr>
          <a:xfrm>
            <a:off x="600075" y="4841896"/>
            <a:ext cx="1381125" cy="281438"/>
          </a:xfrm>
          <a:ln>
            <a:solidFill>
              <a:schemeClr val="bg1"/>
            </a:solidFill>
          </a:ln>
        </p:spPr>
        <p:txBody>
          <a:bodyPr>
            <a:normAutofit/>
          </a:bodyPr>
          <a:lstStyle>
            <a:lvl1pPr algn="ctr">
              <a:buNone/>
              <a:defRPr sz="1000" b="0">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37" name="Text Placeholder 21"/>
          <p:cNvSpPr>
            <a:spLocks noGrp="1"/>
          </p:cNvSpPr>
          <p:nvPr>
            <p:ph type="body" sz="quarter" idx="94" hasCustomPrompt="1"/>
          </p:nvPr>
        </p:nvSpPr>
        <p:spPr>
          <a:xfrm>
            <a:off x="1993881" y="4841896"/>
            <a:ext cx="1243017" cy="281438"/>
          </a:xfrm>
          <a:ln>
            <a:solidFill>
              <a:schemeClr val="bg1"/>
            </a:solidFill>
          </a:ln>
        </p:spPr>
        <p:txBody>
          <a:bodyPr>
            <a:normAutofit/>
          </a:bodyPr>
          <a:lstStyle>
            <a:lvl1pPr algn="ctr">
              <a:buNone/>
              <a:defRPr sz="1000" b="0">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39" name="Text Placeholder 21"/>
          <p:cNvSpPr>
            <a:spLocks noGrp="1"/>
          </p:cNvSpPr>
          <p:nvPr>
            <p:ph type="body" sz="quarter" idx="95" hasCustomPrompt="1"/>
          </p:nvPr>
        </p:nvSpPr>
        <p:spPr>
          <a:xfrm>
            <a:off x="3190869" y="4841896"/>
            <a:ext cx="1243017" cy="281438"/>
          </a:xfrm>
          <a:ln>
            <a:solidFill>
              <a:schemeClr val="bg1"/>
            </a:solidFill>
          </a:ln>
        </p:spPr>
        <p:txBody>
          <a:bodyPr>
            <a:normAutofit/>
          </a:bodyPr>
          <a:lstStyle>
            <a:lvl1pPr algn="ctr">
              <a:buNone/>
              <a:defRPr sz="1000" b="0">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0" name="Text Placeholder 21"/>
          <p:cNvSpPr>
            <a:spLocks noGrp="1"/>
          </p:cNvSpPr>
          <p:nvPr>
            <p:ph type="body" sz="quarter" idx="96" hasCustomPrompt="1"/>
          </p:nvPr>
        </p:nvSpPr>
        <p:spPr>
          <a:xfrm>
            <a:off x="4525971" y="4841896"/>
            <a:ext cx="1243017" cy="281438"/>
          </a:xfrm>
          <a:ln>
            <a:solidFill>
              <a:schemeClr val="bg1"/>
            </a:solidFill>
          </a:ln>
        </p:spPr>
        <p:txBody>
          <a:bodyPr>
            <a:normAutofit/>
          </a:bodyPr>
          <a:lstStyle>
            <a:lvl1pPr algn="ctr">
              <a:buNone/>
              <a:defRPr sz="1000" b="0">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1" name="Text Placeholder 21"/>
          <p:cNvSpPr>
            <a:spLocks noGrp="1"/>
          </p:cNvSpPr>
          <p:nvPr>
            <p:ph type="body" sz="quarter" idx="97" hasCustomPrompt="1"/>
          </p:nvPr>
        </p:nvSpPr>
        <p:spPr>
          <a:xfrm>
            <a:off x="5907111" y="4841896"/>
            <a:ext cx="1243017" cy="281438"/>
          </a:xfrm>
          <a:ln>
            <a:solidFill>
              <a:schemeClr val="bg1"/>
            </a:solidFill>
          </a:ln>
        </p:spPr>
        <p:txBody>
          <a:bodyPr>
            <a:normAutofit/>
          </a:bodyPr>
          <a:lstStyle>
            <a:lvl1pPr algn="ctr">
              <a:buNone/>
              <a:defRPr sz="1000" b="0">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2" name="Text Placeholder 21"/>
          <p:cNvSpPr>
            <a:spLocks noGrp="1"/>
          </p:cNvSpPr>
          <p:nvPr>
            <p:ph type="body" sz="quarter" idx="98" hasCustomPrompt="1"/>
          </p:nvPr>
        </p:nvSpPr>
        <p:spPr>
          <a:xfrm>
            <a:off x="7288251" y="4841896"/>
            <a:ext cx="1243017" cy="281438"/>
          </a:xfrm>
          <a:ln>
            <a:solidFill>
              <a:schemeClr val="bg1"/>
            </a:solidFill>
          </a:ln>
        </p:spPr>
        <p:txBody>
          <a:bodyPr>
            <a:normAutofit/>
          </a:bodyPr>
          <a:lstStyle>
            <a:lvl1pPr algn="ctr">
              <a:buNone/>
              <a:defRPr sz="1000" b="0">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ne Column + Text panoramic">
    <p:spTree>
      <p:nvGrpSpPr>
        <p:cNvPr id="1" name=""/>
        <p:cNvGrpSpPr/>
        <p:nvPr/>
      </p:nvGrpSpPr>
      <p:grpSpPr>
        <a:xfrm>
          <a:off x="0" y="0"/>
          <a:ext cx="0" cy="0"/>
          <a:chOff x="0" y="0"/>
          <a:chExt cx="0" cy="0"/>
        </a:xfrm>
      </p:grpSpPr>
      <p:sp>
        <p:nvSpPr>
          <p:cNvPr id="7" name="TextBox 6"/>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3C454C"/>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3C454C"/>
              </a:solidFill>
              <a:latin typeface="Arial" panose="020B0604020202020204" pitchFamily="34" charset="0"/>
              <a:ea typeface="Open Sans" pitchFamily="34" charset="0"/>
              <a:cs typeface="Arial" panose="020B0604020202020204" pitchFamily="34" charset="0"/>
            </a:endParaRPr>
          </a:p>
        </p:txBody>
      </p:sp>
      <p:sp>
        <p:nvSpPr>
          <p:cNvPr id="8"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www.</a:t>
            </a:r>
            <a:r>
              <a:rPr kumimoji="0" lang="en-US" sz="1000" b="0" i="0" u="none" strike="noStrike" kern="1200" cap="none" spc="0" normalizeH="0" baseline="0" noProof="0" dirty="0" smtClean="0">
                <a:ln>
                  <a:noFill/>
                </a:ln>
                <a:solidFill>
                  <a:srgbClr val="DF1128"/>
                </a:solidFill>
                <a:effectLst/>
                <a:uLnTx/>
                <a:uFillTx/>
                <a:latin typeface="Arial" panose="020B0604020202020204" pitchFamily="34" charset="0"/>
                <a:ea typeface="Open Sans" pitchFamily="34" charset="0"/>
                <a:cs typeface="Arial" panose="020B0604020202020204" pitchFamily="34" charset="0"/>
              </a:rPr>
              <a:t>taxback</a:t>
            </a:r>
            <a:r>
              <a:rPr kumimoji="0" lang="en-US" sz="1000" b="0" i="0" u="none" strike="noStrike" kern="1200" cap="none" spc="0" normalizeH="0" baseline="0" noProof="0" dirty="0" smtClean="0">
                <a:ln>
                  <a:noFill/>
                </a:ln>
                <a:solidFill>
                  <a:srgbClr val="3C454C"/>
                </a:solidFill>
                <a:effectLst/>
                <a:uLnTx/>
                <a:uFillTx/>
                <a:latin typeface="Arial" panose="020B0604020202020204" pitchFamily="34" charset="0"/>
                <a:ea typeface="Open Sans" pitchFamily="34" charset="0"/>
                <a:cs typeface="Arial" panose="020B0604020202020204" pitchFamily="34" charset="0"/>
              </a:rPr>
              <a:t>international.com</a:t>
            </a:r>
            <a:endParaRPr kumimoji="0" lang="id-ID" sz="1000" b="0" i="0" u="none" strike="noStrike" kern="1200" cap="none" spc="0" normalizeH="0" baseline="0" noProof="0" dirty="0">
              <a:ln>
                <a:noFill/>
              </a:ln>
              <a:solidFill>
                <a:srgbClr val="3C454C"/>
              </a:solidFill>
              <a:effectLst/>
              <a:uLnTx/>
              <a:uFillTx/>
              <a:latin typeface="Arial" panose="020B0604020202020204" pitchFamily="34" charset="0"/>
              <a:ea typeface="Open Sans" pitchFamily="34" charset="0"/>
              <a:cs typeface="Arial" panose="020B0604020202020204" pitchFamily="34" charset="0"/>
            </a:endParaRPr>
          </a:p>
        </p:txBody>
      </p:sp>
      <p:sp>
        <p:nvSpPr>
          <p:cNvPr id="9"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3C454C"/>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10" name="Straight Connector 9"/>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2"/>
          <p:cNvSpPr>
            <a:spLocks noGrp="1"/>
          </p:cNvSpPr>
          <p:nvPr>
            <p:ph type="body" sz="quarter" idx="12" hasCustomPrompt="1"/>
          </p:nvPr>
        </p:nvSpPr>
        <p:spPr>
          <a:xfrm>
            <a:off x="495328" y="361932"/>
            <a:ext cx="3214710" cy="484106"/>
          </a:xfrm>
        </p:spPr>
        <p:txBody>
          <a:bodyPr>
            <a:noAutofit/>
          </a:bodyPr>
          <a:lstStyle>
            <a:lvl1pPr marL="0" indent="0" algn="l">
              <a:buNone/>
              <a:defRPr sz="2500">
                <a:solidFill>
                  <a:srgbClr val="373435"/>
                </a:solidFill>
                <a:latin typeface="Arial" panose="020B0604020202020204" pitchFamily="34" charset="0"/>
                <a:cs typeface="Arial" panose="020B0604020202020204" pitchFamily="34" charset="0"/>
              </a:defRPr>
            </a:lvl1pPr>
          </a:lstStyle>
          <a:p>
            <a:pPr lvl="0"/>
            <a:r>
              <a:rPr lang="id-ID" dirty="0" smtClean="0"/>
              <a:t>Iconic Page</a:t>
            </a:r>
            <a:endParaRPr lang="id-ID" dirty="0"/>
          </a:p>
        </p:txBody>
      </p:sp>
      <p:cxnSp>
        <p:nvCxnSpPr>
          <p:cNvPr id="3" name="Straight Connector 2"/>
          <p:cNvCxnSpPr/>
          <p:nvPr userDrawn="1"/>
        </p:nvCxnSpPr>
        <p:spPr>
          <a:xfrm>
            <a:off x="566766" y="846038"/>
            <a:ext cx="620858"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9219" name="Picture 3" descr="D:\freelance\Taxback\logo footer.png"/>
          <p:cNvPicPr>
            <a:picLocks noChangeAspect="1" noChangeArrowheads="1"/>
          </p:cNvPicPr>
          <p:nvPr userDrawn="1"/>
        </p:nvPicPr>
        <p:blipFill>
          <a:blip r:embed="rId2" cstate="print"/>
          <a:srcRect/>
          <a:stretch>
            <a:fillRect/>
          </a:stretch>
        </p:blipFill>
        <p:spPr bwMode="auto">
          <a:xfrm>
            <a:off x="31705" y="5326092"/>
            <a:ext cx="396875" cy="252412"/>
          </a:xfrm>
          <a:prstGeom prst="rect">
            <a:avLst/>
          </a:prstGeom>
          <a:noFill/>
        </p:spPr>
      </p:pic>
      <p:sp>
        <p:nvSpPr>
          <p:cNvPr id="36" name="Text Placeholder 21"/>
          <p:cNvSpPr>
            <a:spLocks noGrp="1"/>
          </p:cNvSpPr>
          <p:nvPr>
            <p:ph type="body" sz="quarter" idx="93" hasCustomPrompt="1"/>
          </p:nvPr>
        </p:nvSpPr>
        <p:spPr>
          <a:xfrm>
            <a:off x="428595" y="2212520"/>
            <a:ext cx="1381125" cy="281438"/>
          </a:xfrm>
          <a:ln>
            <a:solidFill>
              <a:schemeClr val="bg1"/>
            </a:solidFill>
          </a:ln>
        </p:spPr>
        <p:txBody>
          <a:bodyPr>
            <a:normAutofit/>
          </a:bodyPr>
          <a:lstStyle>
            <a:lvl1pPr algn="l">
              <a:buNone/>
              <a:defRPr sz="1200" b="1">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pic>
        <p:nvPicPr>
          <p:cNvPr id="11266" name="Picture 2" descr="D:\freelance\Taxback\a.png"/>
          <p:cNvPicPr>
            <a:picLocks noChangeAspect="1" noChangeArrowheads="1"/>
          </p:cNvPicPr>
          <p:nvPr userDrawn="1"/>
        </p:nvPicPr>
        <p:blipFill>
          <a:blip r:embed="rId3"/>
          <a:srcRect/>
          <a:stretch>
            <a:fillRect/>
          </a:stretch>
        </p:blipFill>
        <p:spPr bwMode="auto">
          <a:xfrm>
            <a:off x="507999" y="1481122"/>
            <a:ext cx="630237" cy="630238"/>
          </a:xfrm>
          <a:prstGeom prst="rect">
            <a:avLst/>
          </a:prstGeom>
          <a:noFill/>
        </p:spPr>
      </p:pic>
      <p:pic>
        <p:nvPicPr>
          <p:cNvPr id="11267" name="Picture 3" descr="D:\freelance\Taxback\aa.png"/>
          <p:cNvPicPr>
            <a:picLocks noChangeAspect="1" noChangeArrowheads="1"/>
          </p:cNvPicPr>
          <p:nvPr userDrawn="1"/>
        </p:nvPicPr>
        <p:blipFill>
          <a:blip r:embed="rId4"/>
          <a:srcRect/>
          <a:stretch>
            <a:fillRect/>
          </a:stretch>
        </p:blipFill>
        <p:spPr bwMode="auto">
          <a:xfrm>
            <a:off x="3467088" y="1374760"/>
            <a:ext cx="590550" cy="736600"/>
          </a:xfrm>
          <a:prstGeom prst="rect">
            <a:avLst/>
          </a:prstGeom>
          <a:noFill/>
        </p:spPr>
      </p:pic>
      <p:pic>
        <p:nvPicPr>
          <p:cNvPr id="11268" name="Picture 4" descr="D:\freelance\Taxback\aaa.png"/>
          <p:cNvPicPr>
            <a:picLocks noChangeAspect="1" noChangeArrowheads="1"/>
          </p:cNvPicPr>
          <p:nvPr userDrawn="1"/>
        </p:nvPicPr>
        <p:blipFill>
          <a:blip r:embed="rId5"/>
          <a:srcRect/>
          <a:stretch>
            <a:fillRect/>
          </a:stretch>
        </p:blipFill>
        <p:spPr bwMode="auto">
          <a:xfrm>
            <a:off x="6311910" y="1481122"/>
            <a:ext cx="608013" cy="608012"/>
          </a:xfrm>
          <a:prstGeom prst="rect">
            <a:avLst/>
          </a:prstGeom>
          <a:noFill/>
        </p:spPr>
      </p:pic>
      <p:pic>
        <p:nvPicPr>
          <p:cNvPr id="11269" name="Picture 5" descr="D:\freelance\Taxback\aaaa.png"/>
          <p:cNvPicPr>
            <a:picLocks noChangeAspect="1" noChangeArrowheads="1"/>
          </p:cNvPicPr>
          <p:nvPr userDrawn="1"/>
        </p:nvPicPr>
        <p:blipFill>
          <a:blip r:embed="rId6"/>
          <a:srcRect/>
          <a:stretch>
            <a:fillRect/>
          </a:stretch>
        </p:blipFill>
        <p:spPr bwMode="auto">
          <a:xfrm>
            <a:off x="507999" y="3506344"/>
            <a:ext cx="649287" cy="544512"/>
          </a:xfrm>
          <a:prstGeom prst="rect">
            <a:avLst/>
          </a:prstGeom>
          <a:noFill/>
        </p:spPr>
      </p:pic>
      <p:pic>
        <p:nvPicPr>
          <p:cNvPr id="11270" name="Picture 6" descr="D:\freelance\Taxback\aaaaa.png"/>
          <p:cNvPicPr>
            <a:picLocks noChangeAspect="1" noChangeArrowheads="1"/>
          </p:cNvPicPr>
          <p:nvPr userDrawn="1"/>
        </p:nvPicPr>
        <p:blipFill>
          <a:blip r:embed="rId7"/>
          <a:srcRect/>
          <a:stretch>
            <a:fillRect/>
          </a:stretch>
        </p:blipFill>
        <p:spPr bwMode="auto">
          <a:xfrm>
            <a:off x="3467088" y="3506344"/>
            <a:ext cx="503237" cy="603250"/>
          </a:xfrm>
          <a:prstGeom prst="rect">
            <a:avLst/>
          </a:prstGeom>
          <a:noFill/>
        </p:spPr>
      </p:pic>
      <p:pic>
        <p:nvPicPr>
          <p:cNvPr id="11271" name="Picture 7" descr="D:\freelance\Taxback\aaaaaa.png"/>
          <p:cNvPicPr>
            <a:picLocks noChangeAspect="1" noChangeArrowheads="1"/>
          </p:cNvPicPr>
          <p:nvPr userDrawn="1"/>
        </p:nvPicPr>
        <p:blipFill>
          <a:blip r:embed="rId8"/>
          <a:srcRect/>
          <a:stretch>
            <a:fillRect/>
          </a:stretch>
        </p:blipFill>
        <p:spPr bwMode="auto">
          <a:xfrm>
            <a:off x="6391302" y="3488881"/>
            <a:ext cx="666750" cy="561975"/>
          </a:xfrm>
          <a:prstGeom prst="rect">
            <a:avLst/>
          </a:prstGeom>
          <a:noFill/>
        </p:spPr>
      </p:pic>
      <p:sp>
        <p:nvSpPr>
          <p:cNvPr id="38" name="Text Placeholder 21"/>
          <p:cNvSpPr>
            <a:spLocks noGrp="1"/>
          </p:cNvSpPr>
          <p:nvPr>
            <p:ph type="body" sz="quarter" idx="99" hasCustomPrompt="1"/>
          </p:nvPr>
        </p:nvSpPr>
        <p:spPr>
          <a:xfrm>
            <a:off x="3421050" y="2217730"/>
            <a:ext cx="1381125" cy="281438"/>
          </a:xfrm>
          <a:ln>
            <a:solidFill>
              <a:schemeClr val="bg1"/>
            </a:solidFill>
          </a:ln>
        </p:spPr>
        <p:txBody>
          <a:bodyPr>
            <a:normAutofit/>
          </a:bodyPr>
          <a:lstStyle>
            <a:lvl1pPr algn="l">
              <a:buNone/>
              <a:defRPr sz="1200" b="1">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3" name="Text Placeholder 21"/>
          <p:cNvSpPr>
            <a:spLocks noGrp="1"/>
          </p:cNvSpPr>
          <p:nvPr>
            <p:ph type="body" sz="quarter" idx="100" hasCustomPrompt="1"/>
          </p:nvPr>
        </p:nvSpPr>
        <p:spPr>
          <a:xfrm>
            <a:off x="6275406" y="2217730"/>
            <a:ext cx="1381125" cy="281438"/>
          </a:xfrm>
          <a:ln>
            <a:solidFill>
              <a:schemeClr val="bg1"/>
            </a:solidFill>
          </a:ln>
        </p:spPr>
        <p:txBody>
          <a:bodyPr>
            <a:normAutofit/>
          </a:bodyPr>
          <a:lstStyle>
            <a:lvl1pPr algn="l">
              <a:buNone/>
              <a:defRPr sz="1200" b="1">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4" name="Text Placeholder 21"/>
          <p:cNvSpPr>
            <a:spLocks noGrp="1"/>
          </p:cNvSpPr>
          <p:nvPr>
            <p:ph type="body" sz="quarter" idx="101" hasCustomPrompt="1"/>
          </p:nvPr>
        </p:nvSpPr>
        <p:spPr>
          <a:xfrm>
            <a:off x="428580" y="4140906"/>
            <a:ext cx="1381125" cy="281438"/>
          </a:xfrm>
          <a:ln>
            <a:solidFill>
              <a:schemeClr val="bg1"/>
            </a:solidFill>
          </a:ln>
        </p:spPr>
        <p:txBody>
          <a:bodyPr>
            <a:normAutofit/>
          </a:bodyPr>
          <a:lstStyle>
            <a:lvl1pPr algn="l">
              <a:buNone/>
              <a:defRPr sz="1200" b="1">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5" name="Text Placeholder 21"/>
          <p:cNvSpPr>
            <a:spLocks noGrp="1"/>
          </p:cNvSpPr>
          <p:nvPr>
            <p:ph type="body" sz="quarter" idx="102" hasCustomPrompt="1"/>
          </p:nvPr>
        </p:nvSpPr>
        <p:spPr>
          <a:xfrm>
            <a:off x="3328974" y="4146116"/>
            <a:ext cx="1381125" cy="281438"/>
          </a:xfrm>
          <a:ln>
            <a:solidFill>
              <a:schemeClr val="bg1"/>
            </a:solidFill>
          </a:ln>
        </p:spPr>
        <p:txBody>
          <a:bodyPr>
            <a:normAutofit/>
          </a:bodyPr>
          <a:lstStyle>
            <a:lvl1pPr algn="l">
              <a:buNone/>
              <a:defRPr sz="1200" b="1">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6" name="Text Placeholder 21"/>
          <p:cNvSpPr>
            <a:spLocks noGrp="1"/>
          </p:cNvSpPr>
          <p:nvPr>
            <p:ph type="body" sz="quarter" idx="103" hasCustomPrompt="1"/>
          </p:nvPr>
        </p:nvSpPr>
        <p:spPr>
          <a:xfrm>
            <a:off x="6321459" y="4146116"/>
            <a:ext cx="1381125" cy="281438"/>
          </a:xfrm>
          <a:ln>
            <a:solidFill>
              <a:schemeClr val="bg1"/>
            </a:solidFill>
          </a:ln>
        </p:spPr>
        <p:txBody>
          <a:bodyPr>
            <a:normAutofit/>
          </a:bodyPr>
          <a:lstStyle>
            <a:lvl1pPr algn="l">
              <a:buNone/>
              <a:defRPr sz="1200" b="1">
                <a:solidFill>
                  <a:srgbClr val="05698D"/>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endParaRPr lang="en-AU" dirty="0"/>
          </a:p>
        </p:txBody>
      </p:sp>
      <p:sp>
        <p:nvSpPr>
          <p:cNvPr id="47" name="Text Placeholder 21"/>
          <p:cNvSpPr>
            <a:spLocks noGrp="1"/>
          </p:cNvSpPr>
          <p:nvPr>
            <p:ph type="body" sz="quarter" idx="104" hasCustomPrompt="1"/>
          </p:nvPr>
        </p:nvSpPr>
        <p:spPr>
          <a:xfrm>
            <a:off x="428595" y="2447920"/>
            <a:ext cx="2745450" cy="677867"/>
          </a:xfrm>
          <a:ln>
            <a:solidFill>
              <a:schemeClr val="bg1"/>
            </a:solidFill>
          </a:ln>
        </p:spPr>
        <p:txBody>
          <a:bodyPr>
            <a:normAutofit/>
          </a:bodyPr>
          <a:lstStyle>
            <a:lvl1pPr marL="0" indent="0" algn="l">
              <a:buNone/>
              <a:defRPr sz="1200" b="0" baseline="0">
                <a:solidFill>
                  <a:schemeClr val="tx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has been the dummy text and can be replaced with your</a:t>
            </a:r>
            <a:r>
              <a:rPr lang="id-ID" dirty="0" smtClean="0"/>
              <a:t> </a:t>
            </a:r>
            <a:r>
              <a:rPr lang="en-AU" dirty="0" smtClean="0"/>
              <a:t>original text here.</a:t>
            </a:r>
            <a:endParaRPr lang="en-AU" dirty="0"/>
          </a:p>
        </p:txBody>
      </p:sp>
      <p:sp>
        <p:nvSpPr>
          <p:cNvPr id="48" name="Text Placeholder 21"/>
          <p:cNvSpPr>
            <a:spLocks noGrp="1"/>
          </p:cNvSpPr>
          <p:nvPr>
            <p:ph type="body" sz="quarter" idx="105" hasCustomPrompt="1"/>
          </p:nvPr>
        </p:nvSpPr>
        <p:spPr>
          <a:xfrm>
            <a:off x="3421050" y="2447920"/>
            <a:ext cx="2745450" cy="677867"/>
          </a:xfrm>
          <a:ln>
            <a:solidFill>
              <a:schemeClr val="bg1"/>
            </a:solidFill>
          </a:ln>
        </p:spPr>
        <p:txBody>
          <a:bodyPr>
            <a:normAutofit/>
          </a:bodyPr>
          <a:lstStyle>
            <a:lvl1pPr marL="0" indent="0" algn="l">
              <a:buNone/>
              <a:defRPr sz="1200" b="0" baseline="0">
                <a:solidFill>
                  <a:schemeClr val="tx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has been the dummy text and can be replaced with your</a:t>
            </a:r>
            <a:r>
              <a:rPr lang="id-ID" dirty="0" smtClean="0"/>
              <a:t> </a:t>
            </a:r>
            <a:r>
              <a:rPr lang="en-AU" dirty="0" smtClean="0"/>
              <a:t>original text here.</a:t>
            </a:r>
            <a:endParaRPr lang="en-AU" dirty="0"/>
          </a:p>
        </p:txBody>
      </p:sp>
      <p:sp>
        <p:nvSpPr>
          <p:cNvPr id="49" name="Text Placeholder 21"/>
          <p:cNvSpPr>
            <a:spLocks noGrp="1"/>
          </p:cNvSpPr>
          <p:nvPr>
            <p:ph type="body" sz="quarter" idx="106" hasCustomPrompt="1"/>
          </p:nvPr>
        </p:nvSpPr>
        <p:spPr>
          <a:xfrm>
            <a:off x="6275406" y="2447920"/>
            <a:ext cx="2745450" cy="677867"/>
          </a:xfrm>
          <a:ln>
            <a:solidFill>
              <a:schemeClr val="bg1"/>
            </a:solidFill>
          </a:ln>
        </p:spPr>
        <p:txBody>
          <a:bodyPr>
            <a:normAutofit/>
          </a:bodyPr>
          <a:lstStyle>
            <a:lvl1pPr marL="0" indent="0" algn="l">
              <a:buNone/>
              <a:defRPr sz="1200" b="0" baseline="0">
                <a:solidFill>
                  <a:schemeClr val="tx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has been the dummy text and can be replaced with your</a:t>
            </a:r>
            <a:r>
              <a:rPr lang="id-ID" dirty="0" smtClean="0"/>
              <a:t> </a:t>
            </a:r>
            <a:r>
              <a:rPr lang="en-AU" dirty="0" smtClean="0"/>
              <a:t>original text here.</a:t>
            </a:r>
            <a:endParaRPr lang="en-AU" dirty="0"/>
          </a:p>
        </p:txBody>
      </p:sp>
      <p:sp>
        <p:nvSpPr>
          <p:cNvPr id="50" name="Text Placeholder 21"/>
          <p:cNvSpPr>
            <a:spLocks noGrp="1"/>
          </p:cNvSpPr>
          <p:nvPr>
            <p:ph type="body" sz="quarter" idx="107" hasCustomPrompt="1"/>
          </p:nvPr>
        </p:nvSpPr>
        <p:spPr>
          <a:xfrm>
            <a:off x="428580" y="4394219"/>
            <a:ext cx="2745450" cy="677867"/>
          </a:xfrm>
          <a:ln>
            <a:solidFill>
              <a:schemeClr val="bg1"/>
            </a:solidFill>
          </a:ln>
        </p:spPr>
        <p:txBody>
          <a:bodyPr>
            <a:normAutofit/>
          </a:bodyPr>
          <a:lstStyle>
            <a:lvl1pPr marL="0" indent="0" algn="l">
              <a:buNone/>
              <a:defRPr sz="1200" b="0" baseline="0">
                <a:solidFill>
                  <a:schemeClr val="tx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has been the dummy text and can be replaced with your</a:t>
            </a:r>
            <a:r>
              <a:rPr lang="id-ID" dirty="0" smtClean="0"/>
              <a:t> </a:t>
            </a:r>
            <a:r>
              <a:rPr lang="en-AU" dirty="0" smtClean="0"/>
              <a:t>original text here.</a:t>
            </a:r>
            <a:endParaRPr lang="en-AU" dirty="0"/>
          </a:p>
        </p:txBody>
      </p:sp>
      <p:sp>
        <p:nvSpPr>
          <p:cNvPr id="51" name="Text Placeholder 21"/>
          <p:cNvSpPr>
            <a:spLocks noGrp="1"/>
          </p:cNvSpPr>
          <p:nvPr>
            <p:ph type="body" sz="quarter" idx="108" hasCustomPrompt="1"/>
          </p:nvPr>
        </p:nvSpPr>
        <p:spPr>
          <a:xfrm>
            <a:off x="3328974" y="4394219"/>
            <a:ext cx="2745450" cy="677867"/>
          </a:xfrm>
          <a:ln>
            <a:solidFill>
              <a:schemeClr val="bg1"/>
            </a:solidFill>
          </a:ln>
        </p:spPr>
        <p:txBody>
          <a:bodyPr>
            <a:normAutofit/>
          </a:bodyPr>
          <a:lstStyle>
            <a:lvl1pPr marL="0" indent="0" algn="l">
              <a:buNone/>
              <a:defRPr sz="1200" b="0" baseline="0">
                <a:solidFill>
                  <a:schemeClr val="tx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has been the dummy text and can be replaced with your</a:t>
            </a:r>
            <a:r>
              <a:rPr lang="id-ID" dirty="0" smtClean="0"/>
              <a:t> </a:t>
            </a:r>
            <a:r>
              <a:rPr lang="en-AU" dirty="0" smtClean="0"/>
              <a:t>original text here.</a:t>
            </a:r>
            <a:endParaRPr lang="en-AU" dirty="0"/>
          </a:p>
        </p:txBody>
      </p:sp>
      <p:sp>
        <p:nvSpPr>
          <p:cNvPr id="52" name="Text Placeholder 21"/>
          <p:cNvSpPr>
            <a:spLocks noGrp="1"/>
          </p:cNvSpPr>
          <p:nvPr>
            <p:ph type="body" sz="quarter" idx="109" hasCustomPrompt="1"/>
          </p:nvPr>
        </p:nvSpPr>
        <p:spPr>
          <a:xfrm>
            <a:off x="6292236" y="4394219"/>
            <a:ext cx="2745450" cy="677867"/>
          </a:xfrm>
          <a:ln>
            <a:solidFill>
              <a:schemeClr val="bg1"/>
            </a:solidFill>
          </a:ln>
        </p:spPr>
        <p:txBody>
          <a:bodyPr>
            <a:normAutofit/>
          </a:bodyPr>
          <a:lstStyle>
            <a:lvl1pPr marL="0" indent="0" algn="l">
              <a:buNone/>
              <a:defRPr sz="1200" b="0" baseline="0">
                <a:solidFill>
                  <a:schemeClr val="tx1"/>
                </a:solidFill>
                <a:latin typeface="Arial" pitchFamily="34" charset="0"/>
                <a:cs typeface="Arial" pitchFamily="34" charset="0"/>
              </a:defRPr>
            </a:lvl1pPr>
          </a:lstStyle>
          <a:p>
            <a:pPr lvl="0"/>
            <a:r>
              <a:rPr lang="en-AU" dirty="0" err="1" smtClean="0"/>
              <a:t>Lorem</a:t>
            </a:r>
            <a:r>
              <a:rPr lang="en-AU" dirty="0" smtClean="0"/>
              <a:t> </a:t>
            </a:r>
            <a:r>
              <a:rPr lang="en-AU" dirty="0" err="1" smtClean="0"/>
              <a:t>Ipsum</a:t>
            </a:r>
            <a:r>
              <a:rPr lang="en-AU" dirty="0" smtClean="0"/>
              <a:t> has been the dummy text and can be replaced with your</a:t>
            </a:r>
            <a:r>
              <a:rPr lang="id-ID" dirty="0" smtClean="0"/>
              <a:t> </a:t>
            </a:r>
            <a:r>
              <a:rPr lang="en-AU" dirty="0" smtClean="0"/>
              <a:t>original text here.</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line light">
    <p:spTree>
      <p:nvGrpSpPr>
        <p:cNvPr id="1" name=""/>
        <p:cNvGrpSpPr/>
        <p:nvPr/>
      </p:nvGrpSpPr>
      <p:grpSpPr>
        <a:xfrm>
          <a:off x="0" y="0"/>
          <a:ext cx="0" cy="0"/>
          <a:chOff x="0" y="0"/>
          <a:chExt cx="0" cy="0"/>
        </a:xfrm>
      </p:grpSpPr>
      <p:pic>
        <p:nvPicPr>
          <p:cNvPr id="12290" name="Picture 2" descr="D:\freelance\Taxback\slide9.png"/>
          <p:cNvPicPr>
            <a:picLocks noChangeAspect="1" noChangeArrowheads="1"/>
          </p:cNvPicPr>
          <p:nvPr userDrawn="1"/>
        </p:nvPicPr>
        <p:blipFill>
          <a:blip r:embed="rId2"/>
          <a:srcRect/>
          <a:stretch>
            <a:fillRect/>
          </a:stretch>
        </p:blipFill>
        <p:spPr bwMode="auto">
          <a:xfrm>
            <a:off x="0" y="4763"/>
            <a:ext cx="9144000" cy="5715000"/>
          </a:xfrm>
          <a:prstGeom prst="rect">
            <a:avLst/>
          </a:prstGeom>
          <a:noFill/>
        </p:spPr>
      </p:pic>
      <p:sp>
        <p:nvSpPr>
          <p:cNvPr id="29" name="Text Placeholder 25"/>
          <p:cNvSpPr>
            <a:spLocks noGrp="1"/>
          </p:cNvSpPr>
          <p:nvPr>
            <p:ph type="body" sz="quarter" idx="100" hasCustomPrompt="1"/>
          </p:nvPr>
        </p:nvSpPr>
        <p:spPr>
          <a:xfrm>
            <a:off x="5429256" y="790560"/>
            <a:ext cx="2428892" cy="285752"/>
          </a:xfrm>
        </p:spPr>
        <p:txBody>
          <a:bodyPr anchor="ctr">
            <a:noAutofit/>
          </a:bodyPr>
          <a:lstStyle>
            <a:lvl1pPr marL="0" indent="0" algn="l">
              <a:buNone/>
              <a:defRPr sz="1000" baseline="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Year</a:t>
            </a:r>
            <a:endParaRPr lang="en-US" dirty="0" smtClean="0"/>
          </a:p>
        </p:txBody>
      </p:sp>
      <p:sp>
        <p:nvSpPr>
          <p:cNvPr id="31" name="Text Placeholder 25"/>
          <p:cNvSpPr>
            <a:spLocks noGrp="1"/>
          </p:cNvSpPr>
          <p:nvPr>
            <p:ph type="body" sz="quarter" idx="102" hasCustomPrompt="1"/>
          </p:nvPr>
        </p:nvSpPr>
        <p:spPr>
          <a:xfrm>
            <a:off x="5429256" y="1076313"/>
            <a:ext cx="2428892" cy="714379"/>
          </a:xfrm>
        </p:spPr>
        <p:txBody>
          <a:bodyPr>
            <a:noAutofit/>
          </a:bodyPr>
          <a:lstStyle>
            <a:lvl1pPr marL="0" indent="0" algn="l">
              <a:buNone/>
              <a:defRPr sz="1000" baseline="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32" name="Text Placeholder 25"/>
          <p:cNvSpPr>
            <a:spLocks noGrp="1"/>
          </p:cNvSpPr>
          <p:nvPr>
            <p:ph type="body" sz="quarter" idx="103" hasCustomPrompt="1"/>
          </p:nvPr>
        </p:nvSpPr>
        <p:spPr>
          <a:xfrm>
            <a:off x="1357290" y="2362195"/>
            <a:ext cx="2428892" cy="285752"/>
          </a:xfrm>
        </p:spPr>
        <p:txBody>
          <a:bodyPr anchor="ctr">
            <a:noAutofit/>
          </a:bodyPr>
          <a:lstStyle>
            <a:lvl1pPr marL="0" indent="0" algn="r">
              <a:buNone/>
              <a:defRPr sz="1000" baseline="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Year</a:t>
            </a:r>
            <a:endParaRPr lang="en-US" dirty="0" smtClean="0"/>
          </a:p>
        </p:txBody>
      </p:sp>
      <p:sp>
        <p:nvSpPr>
          <p:cNvPr id="33" name="Text Placeholder 25"/>
          <p:cNvSpPr>
            <a:spLocks noGrp="1"/>
          </p:cNvSpPr>
          <p:nvPr>
            <p:ph type="body" sz="quarter" idx="104" hasCustomPrompt="1"/>
          </p:nvPr>
        </p:nvSpPr>
        <p:spPr>
          <a:xfrm>
            <a:off x="1357290" y="2647948"/>
            <a:ext cx="2428892" cy="714379"/>
          </a:xfrm>
        </p:spPr>
        <p:txBody>
          <a:bodyPr>
            <a:noAutofit/>
          </a:bodyPr>
          <a:lstStyle>
            <a:lvl1pPr marL="0" indent="0" algn="r">
              <a:buNone/>
              <a:defRPr sz="1000" baseline="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34" name="Text Placeholder 25"/>
          <p:cNvSpPr>
            <a:spLocks noGrp="1"/>
          </p:cNvSpPr>
          <p:nvPr>
            <p:ph type="body" sz="quarter" idx="105" hasCustomPrompt="1"/>
          </p:nvPr>
        </p:nvSpPr>
        <p:spPr>
          <a:xfrm>
            <a:off x="5429256" y="4076707"/>
            <a:ext cx="2428892" cy="285752"/>
          </a:xfrm>
        </p:spPr>
        <p:txBody>
          <a:bodyPr anchor="ctr">
            <a:noAutofit/>
          </a:bodyPr>
          <a:lstStyle>
            <a:lvl1pPr marL="0" indent="0" algn="l">
              <a:buNone/>
              <a:defRPr sz="1000" baseline="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id-ID" dirty="0" smtClean="0"/>
              <a:t>Year</a:t>
            </a:r>
            <a:endParaRPr lang="en-US" dirty="0" smtClean="0"/>
          </a:p>
        </p:txBody>
      </p:sp>
      <p:sp>
        <p:nvSpPr>
          <p:cNvPr id="35" name="Text Placeholder 25"/>
          <p:cNvSpPr>
            <a:spLocks noGrp="1"/>
          </p:cNvSpPr>
          <p:nvPr>
            <p:ph type="body" sz="quarter" idx="106" hasCustomPrompt="1"/>
          </p:nvPr>
        </p:nvSpPr>
        <p:spPr>
          <a:xfrm>
            <a:off x="5429256" y="4362460"/>
            <a:ext cx="2428892" cy="714379"/>
          </a:xfrm>
        </p:spPr>
        <p:txBody>
          <a:bodyPr>
            <a:noAutofit/>
          </a:bodyPr>
          <a:lstStyle>
            <a:lvl1pPr marL="0" indent="0" algn="l">
              <a:buNone/>
              <a:defRPr sz="1000" baseline="0">
                <a:solidFill>
                  <a:schemeClr val="bg1"/>
                </a:solidFill>
                <a:latin typeface="Arial" panose="020B0604020202020204" pitchFamily="34" charset="0"/>
                <a:cs typeface="Arial" panose="020B0604020202020204" pitchFamily="34" charset="0"/>
              </a:defRPr>
            </a:lvl1pPr>
            <a:lvl2pPr>
              <a:defRPr sz="1100">
                <a:latin typeface="Aller" pitchFamily="2" charset="0"/>
              </a:defRPr>
            </a:lvl2pPr>
            <a:lvl3pPr>
              <a:defRPr sz="1100">
                <a:latin typeface="Aller" pitchFamily="2" charset="0"/>
              </a:defRPr>
            </a:lvl3pPr>
            <a:lvl4pPr>
              <a:defRPr sz="1100">
                <a:latin typeface="Aller" pitchFamily="2" charset="0"/>
              </a:defRPr>
            </a:lvl4pPr>
            <a:lvl5pPr>
              <a:defRPr sz="1100">
                <a:latin typeface="Aller" pitchFamily="2" charset="0"/>
              </a:defRPr>
            </a:lvl5pPr>
          </a:lstStyle>
          <a:p>
            <a:pPr lvl="0"/>
            <a:r>
              <a:rPr lang="en-US" dirty="0" err="1" smtClean="0"/>
              <a:t>Lorem</a:t>
            </a:r>
            <a:r>
              <a:rPr lang="en-US" dirty="0" smtClean="0"/>
              <a:t> </a:t>
            </a:r>
            <a:r>
              <a:rPr lang="en-US" dirty="0" err="1" smtClean="0"/>
              <a:t>Ipsum</a:t>
            </a:r>
            <a:r>
              <a:rPr lang="en-US" dirty="0" smtClean="0"/>
              <a:t> has been the dummy text and can be</a:t>
            </a:r>
            <a:r>
              <a:rPr lang="id-ID" dirty="0" smtClean="0"/>
              <a:t> </a:t>
            </a:r>
            <a:r>
              <a:rPr lang="en-US" dirty="0" smtClean="0"/>
              <a:t>replaced with your original</a:t>
            </a:r>
            <a:r>
              <a:rPr lang="id-ID" dirty="0" smtClean="0"/>
              <a:t> </a:t>
            </a:r>
            <a:r>
              <a:rPr lang="en-US" dirty="0" smtClean="0"/>
              <a:t>text here regarding to</a:t>
            </a:r>
            <a:r>
              <a:rPr lang="id-ID" dirty="0" smtClean="0"/>
              <a:t> </a:t>
            </a:r>
            <a:r>
              <a:rPr lang="en-US" dirty="0" smtClean="0"/>
              <a:t>this person’s description</a:t>
            </a:r>
          </a:p>
        </p:txBody>
      </p:sp>
      <p:sp>
        <p:nvSpPr>
          <p:cNvPr id="25" name="Text Placeholder 12"/>
          <p:cNvSpPr>
            <a:spLocks noGrp="1"/>
          </p:cNvSpPr>
          <p:nvPr>
            <p:ph type="body" sz="quarter" idx="107" hasCustomPrompt="1"/>
          </p:nvPr>
        </p:nvSpPr>
        <p:spPr>
          <a:xfrm>
            <a:off x="539552" y="413990"/>
            <a:ext cx="3783364" cy="472176"/>
          </a:xfrm>
        </p:spPr>
        <p:txBody>
          <a:bodyPr>
            <a:noAutofit/>
          </a:bodyPr>
          <a:lstStyle>
            <a:lvl1pPr marL="0" indent="0" algn="l">
              <a:lnSpc>
                <a:spcPts val="3000"/>
              </a:lnSpc>
              <a:buNone/>
              <a:defRPr sz="2500" b="0">
                <a:solidFill>
                  <a:schemeClr val="bg1"/>
                </a:solidFill>
                <a:latin typeface="Arial" panose="020B0604020202020204" pitchFamily="34" charset="0"/>
                <a:cs typeface="Arial" panose="020B0604020202020204" pitchFamily="34" charset="0"/>
              </a:defRPr>
            </a:lvl1pPr>
          </a:lstStyle>
          <a:p>
            <a:pPr lvl="0"/>
            <a:r>
              <a:rPr lang="en-US" dirty="0" smtClean="0"/>
              <a:t>Timeline</a:t>
            </a:r>
          </a:p>
        </p:txBody>
      </p:sp>
      <p:cxnSp>
        <p:nvCxnSpPr>
          <p:cNvPr id="26" name="Straight Connector 25"/>
          <p:cNvCxnSpPr/>
          <p:nvPr userDrawn="1"/>
        </p:nvCxnSpPr>
        <p:spPr>
          <a:xfrm>
            <a:off x="611560" y="918046"/>
            <a:ext cx="648072"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8575703" y="5394352"/>
            <a:ext cx="568329" cy="24622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8E93D595-5414-4431-AC17-8E3D8670625C}" type="slidenum">
              <a:rPr lang="id-ID" sz="1000" smtClean="0">
                <a:solidFill>
                  <a:srgbClr val="4D9DC3"/>
                </a:solidFill>
                <a:latin typeface="Arial" panose="020B0604020202020204" pitchFamily="34" charset="0"/>
                <a:ea typeface="Open Sans"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id-ID" sz="1000" dirty="0" smtClean="0">
              <a:solidFill>
                <a:srgbClr val="4D9DC3"/>
              </a:solidFill>
              <a:latin typeface="Arial" panose="020B0604020202020204" pitchFamily="34" charset="0"/>
              <a:ea typeface="Open Sans" pitchFamily="34" charset="0"/>
              <a:cs typeface="Arial" panose="020B0604020202020204" pitchFamily="34" charset="0"/>
            </a:endParaRPr>
          </a:p>
        </p:txBody>
      </p:sp>
      <p:sp>
        <p:nvSpPr>
          <p:cNvPr id="20" name="Text Placeholder 9"/>
          <p:cNvSpPr txBox="1">
            <a:spLocks/>
          </p:cNvSpPr>
          <p:nvPr userDrawn="1"/>
        </p:nvSpPr>
        <p:spPr>
          <a:xfrm>
            <a:off x="2391456" y="5291154"/>
            <a:ext cx="2143140" cy="324000"/>
          </a:xfrm>
          <a:prstGeom prst="rect">
            <a:avLst/>
          </a:prstGeom>
        </p:spPr>
        <p:txBody>
          <a:bodyPr anchor="ctr">
            <a:noAutofit/>
          </a:bodyPr>
          <a:lstStyle>
            <a:lvl1pPr algn="l">
              <a:buNone/>
              <a:defRPr sz="1200">
                <a:solidFill>
                  <a:srgbClr val="3C454C"/>
                </a:solidFill>
                <a:latin typeface="PF Din Text Cond Pro Light" pitchFamily="2" charset="0"/>
                <a:ea typeface="Open Sans" pitchFamily="34" charset="0"/>
                <a:cs typeface="Open Sans" pitchFamily="34" charset="0"/>
              </a:defRPr>
            </a:lvl1pPr>
          </a:lstStyle>
          <a:p>
            <a:pPr marL="308610" marR="0" lvl="0" indent="-308610" algn="l" defTabSz="82296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4D9DC3"/>
                </a:solidFill>
                <a:effectLst/>
                <a:uLnTx/>
                <a:uFillTx/>
                <a:latin typeface="Arial" panose="020B0604020202020204" pitchFamily="34" charset="0"/>
                <a:ea typeface="Open Sans" pitchFamily="34" charset="0"/>
                <a:cs typeface="Arial" panose="020B0604020202020204" pitchFamily="34" charset="0"/>
              </a:rPr>
              <a:t>www.taxbackinternational.com</a:t>
            </a:r>
            <a:endParaRPr kumimoji="0" lang="id-ID" sz="1000" b="0" i="0" u="none" strike="noStrike" kern="1200" cap="none" spc="0" normalizeH="0" baseline="0" noProof="0" dirty="0">
              <a:ln>
                <a:noFill/>
              </a:ln>
              <a:solidFill>
                <a:srgbClr val="4D9DC3"/>
              </a:solidFill>
              <a:effectLst/>
              <a:uLnTx/>
              <a:uFillTx/>
              <a:latin typeface="Arial" panose="020B0604020202020204" pitchFamily="34" charset="0"/>
              <a:ea typeface="Open Sans" pitchFamily="34" charset="0"/>
              <a:cs typeface="Arial" panose="020B0604020202020204" pitchFamily="34" charset="0"/>
            </a:endParaRPr>
          </a:p>
        </p:txBody>
      </p:sp>
      <p:sp>
        <p:nvSpPr>
          <p:cNvPr id="21" name="Text Placeholder 9"/>
          <p:cNvSpPr>
            <a:spLocks noGrp="1"/>
          </p:cNvSpPr>
          <p:nvPr>
            <p:ph type="body" sz="quarter" idx="11" hasCustomPrompt="1"/>
          </p:nvPr>
        </p:nvSpPr>
        <p:spPr>
          <a:xfrm>
            <a:off x="467543" y="5291154"/>
            <a:ext cx="1800201" cy="324000"/>
          </a:xfrm>
        </p:spPr>
        <p:txBody>
          <a:bodyPr anchor="ctr">
            <a:noAutofit/>
          </a:bodyPr>
          <a:lstStyle>
            <a:lvl1pPr algn="l">
              <a:buNone/>
              <a:defRPr sz="1000">
                <a:solidFill>
                  <a:srgbClr val="4D9DC3"/>
                </a:solidFill>
                <a:latin typeface="Arial" pitchFamily="34" charset="0"/>
                <a:ea typeface="Open Sans" pitchFamily="34" charset="0"/>
                <a:cs typeface="Arial" panose="020B0604020202020204" pitchFamily="34" charset="0"/>
              </a:defRPr>
            </a:lvl1pPr>
          </a:lstStyle>
          <a:p>
            <a:pPr lvl="0"/>
            <a:r>
              <a:rPr lang="en-US" dirty="0" smtClean="0"/>
              <a:t>Presentation Title goes here</a:t>
            </a:r>
            <a:endParaRPr lang="id-ID" dirty="0"/>
          </a:p>
        </p:txBody>
      </p:sp>
      <p:cxnSp>
        <p:nvCxnSpPr>
          <p:cNvPr id="22" name="Straight Connector 21"/>
          <p:cNvCxnSpPr/>
          <p:nvPr userDrawn="1"/>
        </p:nvCxnSpPr>
        <p:spPr>
          <a:xfrm rot="5400000">
            <a:off x="2248532" y="5464770"/>
            <a:ext cx="196364" cy="192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 name="Picture 3" descr="D:\freelance\Taxback\logo footer.png"/>
          <p:cNvPicPr>
            <a:picLocks noChangeAspect="1" noChangeArrowheads="1"/>
          </p:cNvPicPr>
          <p:nvPr userDrawn="1"/>
        </p:nvPicPr>
        <p:blipFill>
          <a:blip r:embed="rId3" cstate="print"/>
          <a:srcRect/>
          <a:stretch>
            <a:fillRect/>
          </a:stretch>
        </p:blipFill>
        <p:spPr bwMode="auto">
          <a:xfrm>
            <a:off x="31705" y="5326092"/>
            <a:ext cx="396875" cy="252412"/>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9246"/>
            <a:ext cx="8229600" cy="954088"/>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335723"/>
            <a:ext cx="8229600" cy="37779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5305787"/>
            <a:ext cx="2133600" cy="304778"/>
          </a:xfrm>
          <a:prstGeom prst="rect">
            <a:avLst/>
          </a:prstGeom>
        </p:spPr>
        <p:txBody>
          <a:bodyPr vert="horz" lIns="91440" tIns="45720" rIns="91440" bIns="45720" rtlCol="0" anchor="ctr"/>
          <a:lstStyle>
            <a:lvl1pPr algn="l">
              <a:defRPr sz="1200">
                <a:solidFill>
                  <a:schemeClr val="tx1">
                    <a:tint val="75000"/>
                  </a:schemeClr>
                </a:solidFill>
              </a:defRPr>
            </a:lvl1pPr>
          </a:lstStyle>
          <a:p>
            <a:fld id="{07E96476-A8F2-402B-AFFF-3F74C2BC8859}" type="datetimeFigureOut">
              <a:rPr lang="id-ID" smtClean="0"/>
              <a:pPr/>
              <a:t>18/09/2018</a:t>
            </a:fld>
            <a:endParaRPr lang="id-ID"/>
          </a:p>
        </p:txBody>
      </p:sp>
      <p:sp>
        <p:nvSpPr>
          <p:cNvPr id="5" name="Footer Placeholder 4"/>
          <p:cNvSpPr>
            <a:spLocks noGrp="1"/>
          </p:cNvSpPr>
          <p:nvPr>
            <p:ph type="ftr" sz="quarter" idx="3"/>
          </p:nvPr>
        </p:nvSpPr>
        <p:spPr>
          <a:xfrm>
            <a:off x="3124200" y="5305787"/>
            <a:ext cx="2895600" cy="30477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5305787"/>
            <a:ext cx="2133600" cy="304778"/>
          </a:xfrm>
          <a:prstGeom prst="rect">
            <a:avLst/>
          </a:prstGeom>
        </p:spPr>
        <p:txBody>
          <a:bodyPr vert="horz" lIns="91440" tIns="45720" rIns="91440" bIns="45720" rtlCol="0" anchor="ctr"/>
          <a:lstStyle>
            <a:lvl1pPr algn="r">
              <a:defRPr sz="1200">
                <a:solidFill>
                  <a:schemeClr val="tx1">
                    <a:tint val="75000"/>
                  </a:schemeClr>
                </a:solidFill>
              </a:defRPr>
            </a:lvl1pPr>
          </a:lstStyle>
          <a:p>
            <a:fld id="{7F16CBE5-3D17-4CFE-86C7-74B98B2F24C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51" r:id="rId3"/>
    <p:sldLayoutId id="2147483660" r:id="rId4"/>
    <p:sldLayoutId id="2147483650" r:id="rId5"/>
    <p:sldLayoutId id="2147483654" r:id="rId6"/>
    <p:sldLayoutId id="2147483694" r:id="rId7"/>
    <p:sldLayoutId id="2147483696" r:id="rId8"/>
    <p:sldLayoutId id="2147483669" r:id="rId9"/>
    <p:sldLayoutId id="2147483675" r:id="rId10"/>
    <p:sldLayoutId id="2147483658" r:id="rId11"/>
    <p:sldLayoutId id="2147483656" r:id="rId12"/>
    <p:sldLayoutId id="2147483690" r:id="rId13"/>
    <p:sldLayoutId id="2147483700" r:id="rId14"/>
    <p:sldLayoutId id="2147483664" r:id="rId15"/>
    <p:sldLayoutId id="2147483657" r:id="rId16"/>
    <p:sldLayoutId id="2147483699" r:id="rId17"/>
    <p:sldLayoutId id="2147483666" r:id="rId18"/>
    <p:sldLayoutId id="2147483652" r:id="rId19"/>
    <p:sldLayoutId id="2147483655" r:id="rId20"/>
    <p:sldLayoutId id="2147483665" r:id="rId21"/>
    <p:sldLayoutId id="2147483668" r:id="rId22"/>
    <p:sldLayoutId id="2147483670" r:id="rId23"/>
    <p:sldLayoutId id="2147483682" r:id="rId24"/>
    <p:sldLayoutId id="2147483686" r:id="rId25"/>
    <p:sldLayoutId id="2147483674" r:id="rId26"/>
    <p:sldLayoutId id="2147483702" r:id="rId27"/>
    <p:sldLayoutId id="2147483698"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leartax.in/s/what-is-sgst-cgst-igst"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xinhuanet.com/english/2018-05/16/c_137183839.htm"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hyperlink" Target="http://www.freemalaysiatoday.com/category/nation/2018/07/31/firms-under-gst-will-be-migrated-to-sst-from-wednesday/"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1.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 Placeholder 7"/>
          <p:cNvSpPr>
            <a:spLocks noGrp="1"/>
          </p:cNvSpPr>
          <p:nvPr>
            <p:ph type="body" sz="quarter" idx="10"/>
          </p:nvPr>
        </p:nvSpPr>
        <p:spPr>
          <a:xfrm>
            <a:off x="796884" y="1262062"/>
            <a:ext cx="5570598" cy="1163629"/>
          </a:xfrm>
        </p:spPr>
        <p:txBody>
          <a:bodyPr/>
          <a:lstStyle/>
          <a:p>
            <a:r>
              <a:rPr lang="en-AU" dirty="0" smtClean="0"/>
              <a:t>Global Indirect Tax News &amp; Trends</a:t>
            </a:r>
            <a:endParaRPr lang="en-AU" dirty="0"/>
          </a:p>
        </p:txBody>
      </p:sp>
      <p:sp>
        <p:nvSpPr>
          <p:cNvPr id="9" name="Text Placeholder 8"/>
          <p:cNvSpPr>
            <a:spLocks noGrp="1"/>
          </p:cNvSpPr>
          <p:nvPr>
            <p:ph type="body" sz="quarter" idx="12"/>
          </p:nvPr>
        </p:nvSpPr>
        <p:spPr>
          <a:xfrm>
            <a:off x="732593" y="3247243"/>
            <a:ext cx="5192762" cy="357190"/>
          </a:xfrm>
        </p:spPr>
        <p:txBody>
          <a:bodyPr/>
          <a:lstStyle/>
          <a:p>
            <a:r>
              <a:rPr lang="en-AU" dirty="0" smtClean="0"/>
              <a:t>Lisa Dowling,</a:t>
            </a:r>
          </a:p>
          <a:p>
            <a:r>
              <a:rPr lang="en-AU" dirty="0" smtClean="0"/>
              <a:t>Senior VAT Manager</a:t>
            </a:r>
            <a:endParaRPr lang="en-AU" dirty="0"/>
          </a:p>
        </p:txBody>
      </p:sp>
      <p:sp>
        <p:nvSpPr>
          <p:cNvPr id="11" name="Text Placeholder 10"/>
          <p:cNvSpPr>
            <a:spLocks noGrp="1"/>
          </p:cNvSpPr>
          <p:nvPr>
            <p:ph type="body" sz="quarter" idx="13"/>
          </p:nvPr>
        </p:nvSpPr>
        <p:spPr>
          <a:xfrm>
            <a:off x="796884" y="4335473"/>
            <a:ext cx="1809156" cy="276237"/>
          </a:xfrm>
        </p:spPr>
        <p:txBody>
          <a:bodyPr/>
          <a:lstStyle/>
          <a:p>
            <a:r>
              <a:rPr lang="en-AU" dirty="0" smtClean="0"/>
              <a:t>September 11</a:t>
            </a:r>
            <a:r>
              <a:rPr lang="en-AU" baseline="30000" dirty="0" smtClean="0"/>
              <a:t>th</a:t>
            </a:r>
            <a:r>
              <a:rPr lang="en-AU" dirty="0" smtClean="0"/>
              <a:t>, 2018</a:t>
            </a:r>
            <a:endParaRPr lang="en-AU" dirty="0"/>
          </a:p>
        </p:txBody>
      </p:sp>
      <p:sp>
        <p:nvSpPr>
          <p:cNvPr id="13" name="Text Placeholder 12"/>
          <p:cNvSpPr>
            <a:spLocks noGrp="1"/>
          </p:cNvSpPr>
          <p:nvPr>
            <p:ph type="body" sz="quarter" idx="14"/>
          </p:nvPr>
        </p:nvSpPr>
        <p:spPr/>
        <p:txBody>
          <a:bodyPr/>
          <a:lstStyle/>
          <a:p>
            <a:r>
              <a:rPr lang="en-AU" dirty="0" smtClean="0">
                <a:solidFill>
                  <a:srgbClr val="DF1128"/>
                </a:solidFill>
              </a:rPr>
              <a:t>Taxback</a:t>
            </a:r>
            <a:r>
              <a:rPr lang="en-AU" dirty="0"/>
              <a:t>I</a:t>
            </a:r>
            <a:r>
              <a:rPr lang="en-AU" dirty="0" smtClean="0"/>
              <a:t>nternational.com</a:t>
            </a:r>
            <a:endParaRPr lang="en-AU" dirty="0"/>
          </a:p>
        </p:txBody>
      </p:sp>
      <p:pic>
        <p:nvPicPr>
          <p:cNvPr id="2050" name="Picture 2" descr="D:\freelance\Taxback\logo.png"/>
          <p:cNvPicPr>
            <a:picLocks noChangeAspect="1" noChangeArrowheads="1"/>
          </p:cNvPicPr>
          <p:nvPr/>
        </p:nvPicPr>
        <p:blipFill>
          <a:blip r:embed="rId2"/>
          <a:srcRect/>
          <a:stretch>
            <a:fillRect/>
          </a:stretch>
        </p:blipFill>
        <p:spPr bwMode="auto">
          <a:xfrm>
            <a:off x="5354646" y="4335473"/>
            <a:ext cx="3298825" cy="871538"/>
          </a:xfrm>
          <a:prstGeom prst="rect">
            <a:avLst/>
          </a:prstGeom>
          <a:noFill/>
        </p:spPr>
      </p:pic>
      <p:cxnSp>
        <p:nvCxnSpPr>
          <p:cNvPr id="16" name="Straight Connector 15"/>
          <p:cNvCxnSpPr/>
          <p:nvPr/>
        </p:nvCxnSpPr>
        <p:spPr>
          <a:xfrm flipV="1">
            <a:off x="888960" y="2953702"/>
            <a:ext cx="644532"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536" y="2790042"/>
            <a:ext cx="1219200"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21706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95328" y="361932"/>
            <a:ext cx="7825712" cy="580090"/>
          </a:xfrm>
        </p:spPr>
        <p:txBody>
          <a:bodyPr/>
          <a:lstStyle/>
          <a:p>
            <a:r>
              <a:rPr lang="en-IE" sz="2800" dirty="0">
                <a:solidFill>
                  <a:schemeClr val="tx1"/>
                </a:solidFill>
              </a:rPr>
              <a:t>Control lists – advanced reporting</a:t>
            </a:r>
          </a:p>
          <a:p>
            <a:endParaRPr lang="en-IE" dirty="0"/>
          </a:p>
        </p:txBody>
      </p:sp>
      <p:sp>
        <p:nvSpPr>
          <p:cNvPr id="6" name="TextBox 5"/>
          <p:cNvSpPr txBox="1"/>
          <p:nvPr/>
        </p:nvSpPr>
        <p:spPr>
          <a:xfrm>
            <a:off x="495328" y="1385261"/>
            <a:ext cx="8178186" cy="4339650"/>
          </a:xfrm>
          <a:prstGeom prst="rect">
            <a:avLst/>
          </a:prstGeom>
          <a:noFill/>
        </p:spPr>
        <p:txBody>
          <a:bodyPr wrap="square" rtlCol="0">
            <a:spAutoFit/>
          </a:bodyPr>
          <a:lstStyle/>
          <a:p>
            <a:pPr algn="just"/>
            <a:endParaRPr lang="en-IE" sz="1600" dirty="0">
              <a:latin typeface="Arial" panose="020B0604020202020204" pitchFamily="34" charset="0"/>
              <a:cs typeface="Arial" panose="020B0604020202020204" pitchFamily="34" charset="0"/>
            </a:endParaRPr>
          </a:p>
          <a:p>
            <a:pPr algn="just"/>
            <a:r>
              <a:rPr lang="en-IE" b="1" dirty="0">
                <a:latin typeface="Arial" panose="020B0604020202020204" pitchFamily="34" charset="0"/>
                <a:cs typeface="Arial" panose="020B0604020202020204" pitchFamily="34" charset="0"/>
              </a:rPr>
              <a:t>Domestic VAT listings have two main goals: </a:t>
            </a:r>
          </a:p>
          <a:p>
            <a:pPr algn="just"/>
            <a:r>
              <a:rPr lang="en-IE" b="1" dirty="0">
                <a:latin typeface="Arial" panose="020B0604020202020204" pitchFamily="34" charset="0"/>
                <a:cs typeface="Arial" panose="020B0604020202020204" pitchFamily="34" charset="0"/>
              </a:rPr>
              <a:t> </a:t>
            </a: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Fighting </a:t>
            </a:r>
            <a:r>
              <a:rPr lang="en-IE" sz="1600" dirty="0">
                <a:latin typeface="Arial" panose="020B0604020202020204" pitchFamily="34" charset="0"/>
                <a:cs typeface="Arial" panose="020B0604020202020204" pitchFamily="34" charset="0"/>
              </a:rPr>
              <a:t>VAT fraud by giving a tax administration a tool that allows </a:t>
            </a:r>
            <a:r>
              <a:rPr lang="en-IE" sz="1600" dirty="0" smtClean="0">
                <a:latin typeface="Arial" panose="020B0604020202020204" pitchFamily="34" charset="0"/>
                <a:cs typeface="Arial" panose="020B0604020202020204" pitchFamily="34" charset="0"/>
              </a:rPr>
              <a:t>easier </a:t>
            </a:r>
            <a:r>
              <a:rPr lang="en-IE" sz="1600" dirty="0">
                <a:latin typeface="Arial" panose="020B0604020202020204" pitchFamily="34" charset="0"/>
                <a:cs typeface="Arial" panose="020B0604020202020204" pitchFamily="34" charset="0"/>
              </a:rPr>
              <a:t>and faster detection of fraudsters and fraudulent chains. </a:t>
            </a:r>
          </a:p>
          <a:p>
            <a:pPr algn="just">
              <a:buClr>
                <a:srgbClr val="F9B123"/>
              </a:buClr>
            </a:pPr>
            <a:r>
              <a:rPr lang="en-IE" sz="1600" dirty="0">
                <a:latin typeface="Arial" panose="020B0604020202020204" pitchFamily="34" charset="0"/>
                <a:cs typeface="Arial" panose="020B0604020202020204" pitchFamily="34" charset="0"/>
              </a:rPr>
              <a:t> </a:t>
            </a: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Increasing </a:t>
            </a:r>
            <a:r>
              <a:rPr lang="en-IE" sz="1600" dirty="0">
                <a:latin typeface="Arial" panose="020B0604020202020204" pitchFamily="34" charset="0"/>
                <a:cs typeface="Arial" panose="020B0604020202020204" pitchFamily="34" charset="0"/>
              </a:rPr>
              <a:t>voluntary compliance by introducing a form of a third </a:t>
            </a:r>
            <a:r>
              <a:rPr lang="en-IE" sz="1600" dirty="0" smtClean="0">
                <a:latin typeface="Arial" panose="020B0604020202020204" pitchFamily="34" charset="0"/>
                <a:cs typeface="Arial" panose="020B0604020202020204" pitchFamily="34" charset="0"/>
              </a:rPr>
              <a:t>party </a:t>
            </a:r>
            <a:r>
              <a:rPr lang="en-IE" sz="1600" dirty="0">
                <a:latin typeface="Arial" panose="020B0604020202020204" pitchFamily="34" charset="0"/>
                <a:cs typeface="Arial" panose="020B0604020202020204" pitchFamily="34" charset="0"/>
              </a:rPr>
              <a:t>reporting where each trader identifies its clients and/or </a:t>
            </a:r>
            <a:r>
              <a:rPr lang="en-IE" sz="1600" dirty="0" smtClean="0">
                <a:latin typeface="Arial" panose="020B0604020202020204" pitchFamily="34" charset="0"/>
                <a:cs typeface="Arial" panose="020B0604020202020204" pitchFamily="34" charset="0"/>
              </a:rPr>
              <a:t>suppliers </a:t>
            </a:r>
            <a:r>
              <a:rPr lang="en-IE" sz="1600" dirty="0">
                <a:latin typeface="Arial" panose="020B0604020202020204" pitchFamily="34" charset="0"/>
                <a:cs typeface="Arial" panose="020B0604020202020204" pitchFamily="34" charset="0"/>
              </a:rPr>
              <a:t>as well as the amount of the transactions</a:t>
            </a:r>
            <a:r>
              <a:rPr lang="en-IE" sz="1600" dirty="0" smtClean="0">
                <a:latin typeface="Arial" panose="020B0604020202020204" pitchFamily="34" charset="0"/>
                <a:cs typeface="Arial" panose="020B0604020202020204" pitchFamily="34" charset="0"/>
              </a:rPr>
              <a:t>.</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algn="just"/>
            <a:r>
              <a:rPr lang="en-IE" sz="1600" dirty="0">
                <a:latin typeface="Arial" panose="020B0604020202020204" pitchFamily="34" charset="0"/>
                <a:cs typeface="Arial" panose="020B0604020202020204" pitchFamily="34" charset="0"/>
              </a:rPr>
              <a:t> </a:t>
            </a:r>
          </a:p>
          <a:p>
            <a:pPr algn="just"/>
            <a:r>
              <a:rPr lang="en-IE" sz="1600" dirty="0">
                <a:latin typeface="Arial" panose="020B0604020202020204" pitchFamily="34" charset="0"/>
                <a:cs typeface="Arial" panose="020B0604020202020204" pitchFamily="34" charset="0"/>
              </a:rPr>
              <a:t>Currently there are at least 12 Member States in the European Union that collect data on domestic </a:t>
            </a:r>
            <a:r>
              <a:rPr lang="en-IE" sz="1600" dirty="0" smtClean="0">
                <a:latin typeface="Arial" panose="020B0604020202020204" pitchFamily="34" charset="0"/>
                <a:cs typeface="Arial" panose="020B0604020202020204" pitchFamily="34" charset="0"/>
              </a:rPr>
              <a:t>transactions.</a:t>
            </a:r>
            <a:endParaRPr lang="en-IE" sz="1600" dirty="0">
              <a:latin typeface="Arial" panose="020B0604020202020204" pitchFamily="34" charset="0"/>
              <a:cs typeface="Arial" panose="020B0604020202020204" pitchFamily="34" charset="0"/>
            </a:endParaRPr>
          </a:p>
          <a:p>
            <a:pPr algn="just"/>
            <a:r>
              <a:rPr lang="en-IE" sz="1600" dirty="0">
                <a:latin typeface="Arial" panose="020B0604020202020204" pitchFamily="34" charset="0"/>
                <a:cs typeface="Arial" panose="020B0604020202020204" pitchFamily="34" charset="0"/>
              </a:rPr>
              <a:t> </a:t>
            </a:r>
          </a:p>
          <a:p>
            <a:pPr algn="just"/>
            <a:r>
              <a:rPr lang="en-IE" sz="1600" dirty="0">
                <a:latin typeface="Arial" panose="020B0604020202020204" pitchFamily="34" charset="0"/>
                <a:cs typeface="Arial" panose="020B0604020202020204" pitchFamily="34" charset="0"/>
              </a:rPr>
              <a:t>VAT listing is a domestic measure so again there are no international standards on data collected and the format.</a:t>
            </a:r>
          </a:p>
          <a:p>
            <a:pPr algn="just"/>
            <a:endParaRPr lang="en-IE" sz="1600" dirty="0">
              <a:latin typeface="Arial" panose="020B0604020202020204" pitchFamily="34" charset="0"/>
              <a:cs typeface="Arial" panose="020B0604020202020204" pitchFamily="34" charset="0"/>
            </a:endParaRPr>
          </a:p>
        </p:txBody>
      </p:sp>
      <p:cxnSp>
        <p:nvCxnSpPr>
          <p:cNvPr id="7" name="Straight Connector 6"/>
          <p:cNvCxnSpPr/>
          <p:nvPr/>
        </p:nvCxnSpPr>
        <p:spPr>
          <a:xfrm>
            <a:off x="594360" y="85058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89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95328" y="-5447"/>
            <a:ext cx="6728432" cy="580090"/>
          </a:xfrm>
        </p:spPr>
        <p:txBody>
          <a:bodyPr/>
          <a:lstStyle/>
          <a:p>
            <a:r>
              <a:rPr lang="en-IE" sz="2800" dirty="0" smtClean="0">
                <a:solidFill>
                  <a:schemeClr val="tx1"/>
                </a:solidFill>
              </a:rPr>
              <a:t>Common themes with advanced reporting </a:t>
            </a:r>
            <a:endParaRPr lang="en-IE" sz="2800" dirty="0">
              <a:solidFill>
                <a:schemeClr val="tx1"/>
              </a:solidFill>
            </a:endParaRPr>
          </a:p>
          <a:p>
            <a:endParaRPr lang="en-IE" sz="2000" dirty="0"/>
          </a:p>
        </p:txBody>
      </p:sp>
      <p:cxnSp>
        <p:nvCxnSpPr>
          <p:cNvPr id="7" name="Straight Connector 6"/>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88397" y="1492419"/>
            <a:ext cx="4663440" cy="4010765"/>
          </a:xfrm>
          <a:prstGeom prst="rect">
            <a:avLst/>
          </a:prstGeom>
          <a:solidFill>
            <a:srgbClr val="0043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616226" y="1447466"/>
            <a:ext cx="4983480" cy="4031873"/>
          </a:xfrm>
          <a:prstGeom prst="rect">
            <a:avLst/>
          </a:prstGeom>
          <a:noFill/>
        </p:spPr>
        <p:txBody>
          <a:bodyPr wrap="square" rtlCol="0">
            <a:spAutoFit/>
          </a:bodyPr>
          <a:lstStyle/>
          <a:p>
            <a:pPr marL="285750" indent="-285750">
              <a:buClr>
                <a:srgbClr val="F9B123"/>
              </a:buClr>
              <a:buFont typeface="Wingdings" panose="05000000000000000000" pitchFamily="2" charset="2"/>
              <a:buChar char="§"/>
            </a:pPr>
            <a:endParaRPr lang="en-IE" sz="1600" dirty="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Again, no standardisation</a:t>
            </a:r>
          </a:p>
          <a:p>
            <a:pPr marL="285750" indent="-285750">
              <a:buClr>
                <a:srgbClr val="F9B123"/>
              </a:buClr>
              <a:buFont typeface="Wingdings" panose="05000000000000000000" pitchFamily="2" charset="2"/>
              <a:buChar char="§"/>
            </a:pPr>
            <a:endParaRPr lang="en-IE" sz="1600" dirty="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The fight against VAT fraud</a:t>
            </a:r>
          </a:p>
          <a:p>
            <a:pPr marL="285750" indent="-285750">
              <a:buClr>
                <a:srgbClr val="F9B123"/>
              </a:buClr>
              <a:buFont typeface="Wingdings" panose="05000000000000000000" pitchFamily="2" charset="2"/>
              <a:buChar char="§"/>
            </a:pPr>
            <a:endParaRPr lang="en-IE" sz="1600" dirty="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Increased compliance burden for global organisations</a:t>
            </a:r>
          </a:p>
          <a:p>
            <a:pPr marL="285750" indent="-285750">
              <a:buClr>
                <a:srgbClr val="F9B123"/>
              </a:buClr>
              <a:buFont typeface="Wingdings" panose="05000000000000000000" pitchFamily="2" charset="2"/>
              <a:buChar char="§"/>
            </a:pPr>
            <a:endParaRPr lang="en-IE" sz="1600" dirty="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Improved risk analysis for tax offices</a:t>
            </a:r>
          </a:p>
          <a:p>
            <a:pPr marL="285750" indent="-285750">
              <a:buClr>
                <a:srgbClr val="F9B123"/>
              </a:buClr>
              <a:buFont typeface="Wingdings" panose="05000000000000000000" pitchFamily="2" charset="2"/>
              <a:buChar char="§"/>
            </a:pPr>
            <a:endParaRPr lang="en-IE" sz="1600" dirty="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Improved auditing techniques</a:t>
            </a:r>
          </a:p>
          <a:p>
            <a:pPr marL="285750" indent="-285750">
              <a:buClr>
                <a:srgbClr val="F9B123"/>
              </a:buClr>
              <a:buFont typeface="Wingdings" panose="05000000000000000000" pitchFamily="2" charset="2"/>
              <a:buChar char="§"/>
            </a:pPr>
            <a:endParaRPr lang="en-IE" sz="1600" dirty="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Increased compliance</a:t>
            </a:r>
          </a:p>
          <a:p>
            <a:pPr marL="285750" indent="-285750">
              <a:buClr>
                <a:srgbClr val="F9B123"/>
              </a:buClr>
              <a:buFont typeface="Wingdings" panose="05000000000000000000" pitchFamily="2" charset="2"/>
              <a:buChar char="§"/>
            </a:pPr>
            <a:endParaRPr lang="en-IE" sz="1600" dirty="0" smtClean="0">
              <a:solidFill>
                <a:schemeClr val="bg1"/>
              </a:solidFill>
              <a:latin typeface="Arial" panose="020B0604020202020204" pitchFamily="34" charset="0"/>
              <a:cs typeface="Arial" panose="020B0604020202020204" pitchFamily="34" charset="0"/>
            </a:endParaRPr>
          </a:p>
          <a:p>
            <a:pPr marL="285750" indent="-285750">
              <a:buClr>
                <a:srgbClr val="F9B123"/>
              </a:buClr>
              <a:buFont typeface="Wingdings" panose="05000000000000000000" pitchFamily="2" charset="2"/>
              <a:buChar char="§"/>
            </a:pPr>
            <a:r>
              <a:rPr lang="en-IE" sz="1600" dirty="0" smtClean="0">
                <a:solidFill>
                  <a:schemeClr val="bg1"/>
                </a:solidFill>
                <a:latin typeface="Arial" panose="020B0604020202020204" pitchFamily="34" charset="0"/>
                <a:cs typeface="Arial" panose="020B0604020202020204" pitchFamily="34" charset="0"/>
              </a:rPr>
              <a:t>Collection of data and enforcing compliance in various forms</a:t>
            </a:r>
            <a:endParaRPr lang="en-IE"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372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19262"/>
            <a:ext cx="4306926" cy="618149"/>
          </a:xfrm>
        </p:spPr>
        <p:txBody>
          <a:bodyPr/>
          <a:lstStyle/>
          <a:p>
            <a:r>
              <a:rPr lang="en-IE" sz="3200" dirty="0" smtClean="0"/>
              <a:t>UK – MTD for VAT</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Making Tax Digital for VAT</a:t>
            </a:r>
            <a:endParaRPr lang="en-IE" sz="1800" dirty="0"/>
          </a:p>
        </p:txBody>
      </p:sp>
    </p:spTree>
    <p:extLst>
      <p:ext uri="{BB962C8B-B14F-4D97-AF65-F5344CB8AC3E}">
        <p14:creationId xmlns:p14="http://schemas.microsoft.com/office/powerpoint/2010/main" val="2261826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8" name="Text Placeholder 1"/>
          <p:cNvSpPr>
            <a:spLocks noGrp="1"/>
          </p:cNvSpPr>
          <p:nvPr>
            <p:ph type="body" sz="quarter" idx="12"/>
          </p:nvPr>
        </p:nvSpPr>
        <p:spPr>
          <a:xfrm>
            <a:off x="529128" y="439102"/>
            <a:ext cx="7825712" cy="580090"/>
          </a:xfrm>
        </p:spPr>
        <p:txBody>
          <a:bodyPr/>
          <a:lstStyle/>
          <a:p>
            <a:r>
              <a:rPr lang="en-IE" sz="2800" dirty="0" smtClean="0">
                <a:solidFill>
                  <a:schemeClr val="tx1"/>
                </a:solidFill>
              </a:rPr>
              <a:t>UK – Making Tax Digital for VAT</a:t>
            </a:r>
            <a:endParaRPr lang="en-IE" sz="2800" dirty="0">
              <a:solidFill>
                <a:schemeClr val="tx1"/>
              </a:solidFill>
            </a:endParaRPr>
          </a:p>
          <a:p>
            <a:endParaRPr lang="en-IE" sz="2800" dirty="0">
              <a:solidFill>
                <a:schemeClr val="tx1"/>
              </a:solidFill>
            </a:endParaRPr>
          </a:p>
        </p:txBody>
      </p:sp>
      <p:sp>
        <p:nvSpPr>
          <p:cNvPr id="9" name="TextBox 8"/>
          <p:cNvSpPr txBox="1"/>
          <p:nvPr/>
        </p:nvSpPr>
        <p:spPr>
          <a:xfrm>
            <a:off x="517201" y="1444943"/>
            <a:ext cx="7452360" cy="3247556"/>
          </a:xfrm>
          <a:prstGeom prst="rect">
            <a:avLst/>
          </a:prstGeom>
          <a:noFill/>
        </p:spPr>
        <p:txBody>
          <a:bodyPr wrap="square" rtlCol="0">
            <a:spAutoFit/>
          </a:bodyPr>
          <a:lstStyle/>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Introduced to make HMRC - </a:t>
            </a: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“one of the most digitally advanced tax administrations in the world”</a:t>
            </a:r>
          </a:p>
          <a:p>
            <a:pPr algn="just">
              <a:buClr>
                <a:srgbClr val="F9B123"/>
              </a:buCl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First step – Making tax digital for VAT </a:t>
            </a:r>
            <a:r>
              <a:rPr lang="en-IE" sz="1600" dirty="0" smtClean="0">
                <a:latin typeface="Arial" panose="020B0604020202020204" pitchFamily="34" charset="0"/>
                <a:cs typeface="Arial" panose="020B0604020202020204" pitchFamily="34" charset="0"/>
              </a:rPr>
              <a:t>- </a:t>
            </a:r>
            <a:r>
              <a:rPr lang="en-IE" sz="1600" dirty="0">
                <a:latin typeface="Arial" panose="020B0604020202020204" pitchFamily="34" charset="0"/>
                <a:cs typeface="Arial" panose="020B0604020202020204" pitchFamily="34" charset="0"/>
              </a:rPr>
              <a:t>April </a:t>
            </a:r>
            <a:r>
              <a:rPr lang="en-IE" sz="1600" dirty="0" smtClean="0">
                <a:latin typeface="Arial" panose="020B0604020202020204" pitchFamily="34" charset="0"/>
                <a:cs typeface="Arial" panose="020B0604020202020204" pitchFamily="34" charset="0"/>
              </a:rPr>
              <a:t>2019.</a:t>
            </a: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This is not real time reporting. </a:t>
            </a:r>
            <a:endParaRPr lang="en-IE" sz="1600" dirty="0" smtClean="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This </a:t>
            </a:r>
            <a:r>
              <a:rPr lang="en-IE" sz="1600" dirty="0">
                <a:latin typeface="Arial" panose="020B0604020202020204" pitchFamily="34" charset="0"/>
                <a:cs typeface="Arial" panose="020B0604020202020204" pitchFamily="34" charset="0"/>
              </a:rPr>
              <a:t>is the same VAT return process through digitised reporting</a:t>
            </a:r>
            <a:r>
              <a:rPr lang="en-IE" sz="1600" dirty="0" smtClean="0">
                <a:latin typeface="Arial" panose="020B0604020202020204" pitchFamily="34" charset="0"/>
                <a:cs typeface="Arial" panose="020B0604020202020204" pitchFamily="34" charset="0"/>
              </a:rPr>
              <a:t>.</a:t>
            </a:r>
          </a:p>
          <a:p>
            <a:pPr algn="just">
              <a:buClr>
                <a:srgbClr val="F9B123"/>
              </a:buCl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From April 2019, organisations will need to submit VAT returns in a digital format via and Application Programming Interface (“API”).</a:t>
            </a:r>
          </a:p>
        </p:txBody>
      </p:sp>
      <p:cxnSp>
        <p:nvCxnSpPr>
          <p:cNvPr id="11" name="Straight Connector 10"/>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15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41048" y="439102"/>
            <a:ext cx="7825712" cy="580090"/>
          </a:xfrm>
        </p:spPr>
        <p:txBody>
          <a:bodyPr/>
          <a:lstStyle/>
          <a:p>
            <a:r>
              <a:rPr lang="en-IE" sz="2800" dirty="0" smtClean="0">
                <a:solidFill>
                  <a:schemeClr val="tx1"/>
                </a:solidFill>
              </a:rPr>
              <a:t>UK – Making Tax Digital for VAT</a:t>
            </a:r>
            <a:endParaRPr lang="en-IE" sz="2800" dirty="0">
              <a:solidFill>
                <a:schemeClr val="tx1"/>
              </a:solidFill>
            </a:endParaRPr>
          </a:p>
          <a:p>
            <a:endParaRPr lang="en-IE" dirty="0"/>
          </a:p>
        </p:txBody>
      </p:sp>
      <p:sp>
        <p:nvSpPr>
          <p:cNvPr id="7" name="TextBox 6"/>
          <p:cNvSpPr txBox="1"/>
          <p:nvPr/>
        </p:nvSpPr>
        <p:spPr>
          <a:xfrm>
            <a:off x="480694" y="1444943"/>
            <a:ext cx="8434705" cy="4031873"/>
          </a:xfrm>
          <a:prstGeom prst="rect">
            <a:avLst/>
          </a:prstGeom>
          <a:noFill/>
        </p:spPr>
        <p:txBody>
          <a:bodyPr wrap="square" rtlCol="0">
            <a:spAutoFit/>
          </a:bodyPr>
          <a:lstStyle/>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Transitioning from manual to digital records will be challenging. </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Spreadsheet users will need bridging software or API-enabled spreadsheet to digitally submit the VAT return data to HMRC. </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HMRC will publish a list of ‘approved’ software when </a:t>
            </a:r>
            <a:r>
              <a:rPr lang="en-IE" sz="1600" dirty="0" smtClean="0">
                <a:latin typeface="Arial" panose="020B0604020202020204" pitchFamily="34" charset="0"/>
                <a:cs typeface="Arial" panose="020B0604020202020204" pitchFamily="34" charset="0"/>
              </a:rPr>
              <a:t>the </a:t>
            </a:r>
            <a:r>
              <a:rPr lang="en-IE" sz="1600" dirty="0">
                <a:latin typeface="Arial" panose="020B0604020202020204" pitchFamily="34" charset="0"/>
                <a:cs typeface="Arial" panose="020B0604020202020204" pitchFamily="34" charset="0"/>
              </a:rPr>
              <a:t>public testing opens. </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In the meantime, HMRC has published a list of software developers who have gone through successful testing.</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Soft landing until 31 March 2020 – for VAT return periods commencing between 1 April 2019 and 31 March 2020, HMRC will not enforce the requirement to have digital links between software programs that contribute to the VAT return workings.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During the soft landing period, the use of ‘cut/copy and paste or manual transposition is acceptable.</a:t>
            </a: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7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19262"/>
            <a:ext cx="4306926" cy="618149"/>
          </a:xfrm>
        </p:spPr>
        <p:txBody>
          <a:bodyPr/>
          <a:lstStyle/>
          <a:p>
            <a:r>
              <a:rPr lang="en-IE" sz="3200" dirty="0" smtClean="0"/>
              <a:t>Further digitisation</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The future?</a:t>
            </a:r>
            <a:endParaRPr lang="en-IE" sz="1800" dirty="0"/>
          </a:p>
        </p:txBody>
      </p:sp>
    </p:spTree>
    <p:extLst>
      <p:ext uri="{BB962C8B-B14F-4D97-AF65-F5344CB8AC3E}">
        <p14:creationId xmlns:p14="http://schemas.microsoft.com/office/powerpoint/2010/main" val="3476283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02920" y="439102"/>
            <a:ext cx="7825712" cy="580090"/>
          </a:xfrm>
        </p:spPr>
        <p:txBody>
          <a:bodyPr/>
          <a:lstStyle/>
          <a:p>
            <a:r>
              <a:rPr lang="en-IE" sz="2800" dirty="0" smtClean="0">
                <a:solidFill>
                  <a:schemeClr val="tx1"/>
                </a:solidFill>
              </a:rPr>
              <a:t>Further digitisation </a:t>
            </a:r>
            <a:endParaRPr lang="en-IE" sz="2800" dirty="0">
              <a:solidFill>
                <a:schemeClr val="tx1"/>
              </a:solidFill>
            </a:endParaRPr>
          </a:p>
          <a:p>
            <a:endParaRPr lang="en-IE" sz="2800" dirty="0">
              <a:solidFill>
                <a:schemeClr val="tx1"/>
              </a:solidFill>
            </a:endParaRPr>
          </a:p>
        </p:txBody>
      </p:sp>
      <p:sp>
        <p:nvSpPr>
          <p:cNvPr id="7" name="TextBox 6"/>
          <p:cNvSpPr txBox="1"/>
          <p:nvPr/>
        </p:nvSpPr>
        <p:spPr>
          <a:xfrm>
            <a:off x="516834" y="1082078"/>
            <a:ext cx="7621325" cy="4555093"/>
          </a:xfrm>
          <a:prstGeom prst="rect">
            <a:avLst/>
          </a:prstGeom>
          <a:noFill/>
        </p:spPr>
        <p:txBody>
          <a:bodyPr wrap="square" rtlCol="0">
            <a:spAutoFit/>
          </a:bodyPr>
          <a:lstStyle/>
          <a:p>
            <a:pPr algn="just"/>
            <a:r>
              <a:rPr lang="en-IE" b="1" dirty="0" smtClean="0">
                <a:latin typeface="Arial" panose="020B0604020202020204" pitchFamily="34" charset="0"/>
                <a:cs typeface="Arial" panose="020B0604020202020204" pitchFamily="34" charset="0"/>
              </a:rPr>
              <a:t>China &amp; India</a:t>
            </a:r>
          </a:p>
          <a:p>
            <a:pPr marL="285750" indent="-285750" algn="just">
              <a:buFont typeface="Arial" panose="020B0604020202020204" pitchFamily="34" charset="0"/>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Immediate reconciliation of your suppliers sales to populate your inputs and to avail of input VAT credit</a:t>
            </a:r>
          </a:p>
          <a:p>
            <a:pPr marL="285750" indent="-285750" algn="just">
              <a:buClr>
                <a:srgbClr val="F9B123"/>
              </a:buClr>
              <a:buFont typeface="Wingdings" panose="05000000000000000000" pitchFamily="2" charset="2"/>
              <a:buChar char="§"/>
            </a:pPr>
            <a:endParaRPr lang="en-IE" sz="1600" dirty="0" smtClean="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Electronic Invoicing in Italy (&amp; Portugal – just announced B2G) *</a:t>
            </a:r>
          </a:p>
          <a:p>
            <a:pPr marL="285750" indent="-285750" algn="just">
              <a:buFont typeface="Arial" panose="020B0604020202020204" pitchFamily="34" charset="0"/>
              <a:buChar char="•"/>
            </a:pPr>
            <a:endParaRPr lang="en-IE" sz="1600" dirty="0">
              <a:latin typeface="Arial" panose="020B0604020202020204" pitchFamily="34" charset="0"/>
              <a:cs typeface="Arial" panose="020B0604020202020204" pitchFamily="34" charset="0"/>
            </a:endParaRPr>
          </a:p>
          <a:p>
            <a:pPr algn="just"/>
            <a:r>
              <a:rPr lang="en-IE" b="1" dirty="0">
                <a:latin typeface="Arial" panose="020B0604020202020204" pitchFamily="34" charset="0"/>
                <a:cs typeface="Arial" panose="020B0604020202020204" pitchFamily="34" charset="0"/>
              </a:rPr>
              <a:t>The initial conditions for Italian electronic invoicing were as follows:</a:t>
            </a:r>
          </a:p>
          <a:p>
            <a:pPr algn="just"/>
            <a:r>
              <a:rPr lang="en-IE" dirty="0">
                <a:latin typeface="Arial" panose="020B0604020202020204" pitchFamily="34" charset="0"/>
                <a:cs typeface="Arial" panose="020B0604020202020204" pitchFamily="34" charset="0"/>
              </a:rPr>
              <a:t> </a:t>
            </a:r>
          </a:p>
          <a:p>
            <a:pPr algn="just" fontAlgn="base"/>
            <a:r>
              <a:rPr lang="en-IE" sz="1400" dirty="0">
                <a:latin typeface="Arial" panose="020B0604020202020204" pitchFamily="34" charset="0"/>
                <a:cs typeface="Arial" panose="020B0604020202020204" pitchFamily="34" charset="0"/>
              </a:rPr>
              <a:t>With effect from 1 January 2019, invoices and related corrections for supplies of goods and services between parties resident, established or VAT registered in Italy must be issued electronically, as provided by Law No. 205 of 27 December 2017 (the Budget Law for 2018). </a:t>
            </a:r>
            <a:endParaRPr lang="en-IE" sz="1400" dirty="0" smtClean="0">
              <a:latin typeface="Arial" panose="020B0604020202020204" pitchFamily="34" charset="0"/>
              <a:cs typeface="Arial" panose="020B0604020202020204" pitchFamily="34" charset="0"/>
            </a:endParaRPr>
          </a:p>
          <a:p>
            <a:pPr algn="just" fontAlgn="base"/>
            <a:r>
              <a:rPr lang="en-IE" sz="1400" dirty="0">
                <a:latin typeface="Arial" panose="020B0604020202020204" pitchFamily="34" charset="0"/>
                <a:cs typeface="Arial" panose="020B0604020202020204" pitchFamily="34" charset="0"/>
              </a:rPr>
              <a:t> </a:t>
            </a:r>
          </a:p>
          <a:p>
            <a:pPr algn="just"/>
            <a:r>
              <a:rPr lang="en-IE" sz="1400" dirty="0">
                <a:latin typeface="Arial" panose="020B0604020202020204" pitchFamily="34" charset="0"/>
                <a:cs typeface="Arial" panose="020B0604020202020204" pitchFamily="34" charset="0"/>
              </a:rPr>
              <a:t>On the 2</a:t>
            </a:r>
            <a:r>
              <a:rPr lang="en-IE" sz="1400" baseline="30000" dirty="0">
                <a:latin typeface="Arial" panose="020B0604020202020204" pitchFamily="34" charset="0"/>
                <a:cs typeface="Arial" panose="020B0604020202020204" pitchFamily="34" charset="0"/>
              </a:rPr>
              <a:t>nd</a:t>
            </a:r>
            <a:r>
              <a:rPr lang="en-IE" sz="1400" dirty="0">
                <a:latin typeface="Arial" panose="020B0604020202020204" pitchFamily="34" charset="0"/>
                <a:cs typeface="Arial" panose="020B0604020202020204" pitchFamily="34" charset="0"/>
              </a:rPr>
              <a:t> July 2018 the Italian Tax Authorities (“ITA”) issued a Circular No. 13/E to provide some </a:t>
            </a:r>
            <a:r>
              <a:rPr lang="en-IE" sz="1400" dirty="0" smtClean="0">
                <a:latin typeface="Arial" panose="020B0604020202020204" pitchFamily="34" charset="0"/>
                <a:cs typeface="Arial" panose="020B0604020202020204" pitchFamily="34" charset="0"/>
              </a:rPr>
              <a:t>clarification:</a:t>
            </a:r>
          </a:p>
          <a:p>
            <a:pPr algn="just"/>
            <a:endParaRPr lang="en-IE" sz="1400" dirty="0">
              <a:latin typeface="Arial" panose="020B0604020202020204" pitchFamily="34" charset="0"/>
              <a:cs typeface="Arial" panose="020B0604020202020204" pitchFamily="34" charset="0"/>
            </a:endParaRPr>
          </a:p>
          <a:p>
            <a:pPr algn="just"/>
            <a:r>
              <a:rPr lang="en-IE" sz="1400" dirty="0" smtClean="0">
                <a:latin typeface="Arial" panose="020B0604020202020204" pitchFamily="34" charset="0"/>
                <a:cs typeface="Arial" panose="020B0604020202020204" pitchFamily="34" charset="0"/>
              </a:rPr>
              <a:t>* The </a:t>
            </a:r>
            <a:r>
              <a:rPr lang="en-IE" sz="1400" dirty="0">
                <a:latin typeface="Arial" panose="020B0604020202020204" pitchFamily="34" charset="0"/>
                <a:cs typeface="Arial" panose="020B0604020202020204" pitchFamily="34" charset="0"/>
              </a:rPr>
              <a:t>electronic invoicing obligation is not mandatory where the supplier is a non-resident taxable person registered in Italy for VAT purposes through direct VAT identification or appointment of a VAT </a:t>
            </a:r>
            <a:r>
              <a:rPr lang="en-IE" sz="1400" dirty="0" smtClean="0">
                <a:latin typeface="Arial" panose="020B0604020202020204" pitchFamily="34" charset="0"/>
                <a:cs typeface="Arial" panose="020B0604020202020204" pitchFamily="34" charset="0"/>
              </a:rPr>
              <a:t>representative</a:t>
            </a:r>
            <a:endParaRPr lang="en-IE" sz="1600"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6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19262"/>
            <a:ext cx="4306926" cy="618149"/>
          </a:xfrm>
        </p:spPr>
        <p:txBody>
          <a:bodyPr/>
          <a:lstStyle/>
          <a:p>
            <a:r>
              <a:rPr lang="en-IE" sz="3200" dirty="0" smtClean="0"/>
              <a:t>Real Time Reporting</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Spain and Hungary</a:t>
            </a:r>
            <a:endParaRPr lang="en-IE" sz="1800" dirty="0"/>
          </a:p>
        </p:txBody>
      </p:sp>
    </p:spTree>
    <p:extLst>
      <p:ext uri="{BB962C8B-B14F-4D97-AF65-F5344CB8AC3E}">
        <p14:creationId xmlns:p14="http://schemas.microsoft.com/office/powerpoint/2010/main" val="3056420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495328" y="434205"/>
            <a:ext cx="7825712" cy="580090"/>
          </a:xfrm>
        </p:spPr>
        <p:txBody>
          <a:bodyPr/>
          <a:lstStyle/>
          <a:p>
            <a:r>
              <a:rPr lang="en-IE" sz="2800" dirty="0" smtClean="0">
                <a:solidFill>
                  <a:schemeClr val="tx1"/>
                </a:solidFill>
              </a:rPr>
              <a:t>Real Time Reporting - Spain </a:t>
            </a:r>
            <a:endParaRPr lang="en-IE" sz="2800" dirty="0">
              <a:solidFill>
                <a:schemeClr val="tx1"/>
              </a:solidFill>
            </a:endParaRPr>
          </a:p>
          <a:p>
            <a:endParaRPr lang="en-IE" sz="2800" dirty="0">
              <a:solidFill>
                <a:schemeClr val="tx1"/>
              </a:solidFill>
            </a:endParaRPr>
          </a:p>
        </p:txBody>
      </p:sp>
      <p:sp>
        <p:nvSpPr>
          <p:cNvPr id="7" name="TextBox 6"/>
          <p:cNvSpPr txBox="1"/>
          <p:nvPr/>
        </p:nvSpPr>
        <p:spPr>
          <a:xfrm>
            <a:off x="501291" y="1655658"/>
            <a:ext cx="7452360" cy="2862322"/>
          </a:xfrm>
          <a:prstGeom prst="rect">
            <a:avLst/>
          </a:prstGeom>
          <a:noFill/>
        </p:spPr>
        <p:txBody>
          <a:bodyPr wrap="square" rtlCol="0">
            <a:spAutoFit/>
          </a:bodyPr>
          <a:lstStyle/>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Immediate </a:t>
            </a:r>
            <a:r>
              <a:rPr lang="en-IE" sz="1600" dirty="0">
                <a:latin typeface="Arial" panose="020B0604020202020204" pitchFamily="34" charset="0"/>
                <a:cs typeface="Arial" panose="020B0604020202020204" pitchFamily="34" charset="0"/>
              </a:rPr>
              <a:t>Supply of Information (“</a:t>
            </a:r>
            <a:r>
              <a:rPr lang="en-IE" sz="1600" dirty="0" smtClean="0">
                <a:latin typeface="Arial" panose="020B0604020202020204" pitchFamily="34" charset="0"/>
                <a:cs typeface="Arial" panose="020B0604020202020204" pitchFamily="34" charset="0"/>
              </a:rPr>
              <a:t>SII”).</a:t>
            </a: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Large tax taxpayers filing monthly </a:t>
            </a:r>
            <a:r>
              <a:rPr lang="en-IE" sz="1600" dirty="0" smtClean="0">
                <a:latin typeface="Arial" panose="020B0604020202020204" pitchFamily="34" charset="0"/>
                <a:cs typeface="Arial" panose="020B0604020202020204" pitchFamily="34" charset="0"/>
              </a:rPr>
              <a:t>returns.</a:t>
            </a: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Real time reporting of sales and purchase data.</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Originally </a:t>
            </a:r>
            <a:r>
              <a:rPr lang="en-IE" sz="1600" dirty="0">
                <a:latin typeface="Arial" panose="020B0604020202020204" pitchFamily="34" charset="0"/>
                <a:cs typeface="Arial" panose="020B0604020202020204" pitchFamily="34" charset="0"/>
              </a:rPr>
              <a:t>8 days from the date of the sales invoice or from the date on which the purchase invoice was “booked” to the company’s accounts.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Now 4 days</a:t>
            </a: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413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19182" y="398737"/>
            <a:ext cx="7825712" cy="580090"/>
          </a:xfrm>
        </p:spPr>
        <p:txBody>
          <a:bodyPr/>
          <a:lstStyle/>
          <a:p>
            <a:r>
              <a:rPr lang="en-IE" sz="2800" dirty="0" smtClean="0">
                <a:solidFill>
                  <a:schemeClr val="tx1"/>
                </a:solidFill>
              </a:rPr>
              <a:t>Real Time Reporting - Spain </a:t>
            </a:r>
            <a:endParaRPr lang="en-IE" sz="2800" dirty="0">
              <a:solidFill>
                <a:schemeClr val="tx1"/>
              </a:solidFill>
            </a:endParaRPr>
          </a:p>
          <a:p>
            <a:endParaRPr lang="en-IE" dirty="0"/>
          </a:p>
        </p:txBody>
      </p:sp>
      <p:sp>
        <p:nvSpPr>
          <p:cNvPr id="7" name="TextBox 6"/>
          <p:cNvSpPr txBox="1"/>
          <p:nvPr/>
        </p:nvSpPr>
        <p:spPr>
          <a:xfrm>
            <a:off x="497316" y="1485308"/>
            <a:ext cx="7452360" cy="2462213"/>
          </a:xfrm>
          <a:prstGeom prst="rect">
            <a:avLst/>
          </a:prstGeom>
          <a:noFill/>
        </p:spPr>
        <p:txBody>
          <a:bodyPr wrap="square" rtlCol="0">
            <a:spAutoFit/>
          </a:bodyPr>
          <a:lstStyle/>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Reporting of purchases includes the reporting of employee expenses and non-deductible items.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The automatic transfer of data through SII kicks back an exception report if any data is not in the required format e.g. supplier VAT registration number missing a prefix </a:t>
            </a:r>
          </a:p>
          <a:p>
            <a:pPr algn="just"/>
            <a:endParaRPr lang="en-IE"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48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4"/>
          </p:nvPr>
        </p:nvSpPr>
        <p:spPr/>
        <p:txBody>
          <a:bodyPr>
            <a:normAutofit lnSpcReduction="10000"/>
          </a:bodyPr>
          <a:lstStyle/>
          <a:p>
            <a:r>
              <a:rPr lang="en-US" dirty="0" smtClean="0"/>
              <a:t>Digital Tax Measures</a:t>
            </a:r>
            <a:endParaRPr lang="en-US" dirty="0"/>
          </a:p>
        </p:txBody>
      </p:sp>
      <p:sp>
        <p:nvSpPr>
          <p:cNvPr id="4" name="Text Placeholder 3"/>
          <p:cNvSpPr>
            <a:spLocks noGrp="1"/>
          </p:cNvSpPr>
          <p:nvPr>
            <p:ph type="body" sz="quarter" idx="25"/>
          </p:nvPr>
        </p:nvSpPr>
        <p:spPr/>
        <p:txBody>
          <a:bodyPr/>
          <a:lstStyle/>
          <a:p>
            <a:r>
              <a:rPr lang="en-US" dirty="0" smtClean="0"/>
              <a:t>SAF-T, Control lists, MTD, Electronic Invoicing, Real Time Reporting</a:t>
            </a:r>
            <a:endParaRPr lang="en-US" dirty="0"/>
          </a:p>
        </p:txBody>
      </p:sp>
      <p:sp>
        <p:nvSpPr>
          <p:cNvPr id="2" name="Text Placeholder 1"/>
          <p:cNvSpPr>
            <a:spLocks noGrp="1"/>
          </p:cNvSpPr>
          <p:nvPr>
            <p:ph type="body" sz="quarter" idx="11"/>
          </p:nvPr>
        </p:nvSpPr>
        <p:spPr>
          <a:xfrm>
            <a:off x="685800" y="995736"/>
            <a:ext cx="3783364" cy="472176"/>
          </a:xfrm>
        </p:spPr>
        <p:txBody>
          <a:bodyPr/>
          <a:lstStyle/>
          <a:p>
            <a:r>
              <a:rPr lang="en-US" dirty="0" smtClean="0"/>
              <a:t>Talking points:</a:t>
            </a:r>
            <a:endParaRPr lang="en-US" dirty="0"/>
          </a:p>
        </p:txBody>
      </p:sp>
      <p:sp>
        <p:nvSpPr>
          <p:cNvPr id="27" name="Text Placeholder 26"/>
          <p:cNvSpPr>
            <a:spLocks noGrp="1"/>
          </p:cNvSpPr>
          <p:nvPr>
            <p:ph type="body" sz="quarter" idx="38"/>
          </p:nvPr>
        </p:nvSpPr>
        <p:spPr/>
        <p:txBody>
          <a:bodyPr>
            <a:normAutofit lnSpcReduction="10000"/>
          </a:bodyPr>
          <a:lstStyle/>
          <a:p>
            <a:r>
              <a:rPr lang="en-US" dirty="0" smtClean="0"/>
              <a:t>Changes and trends with VAT rates</a:t>
            </a:r>
            <a:endParaRPr lang="en-US" dirty="0"/>
          </a:p>
        </p:txBody>
      </p:sp>
      <p:sp>
        <p:nvSpPr>
          <p:cNvPr id="28" name="Text Placeholder 27"/>
          <p:cNvSpPr>
            <a:spLocks noGrp="1"/>
          </p:cNvSpPr>
          <p:nvPr>
            <p:ph type="body" sz="quarter" idx="39"/>
          </p:nvPr>
        </p:nvSpPr>
        <p:spPr/>
        <p:txBody>
          <a:bodyPr/>
          <a:lstStyle/>
          <a:p>
            <a:r>
              <a:rPr lang="en-US" dirty="0" smtClean="0"/>
              <a:t>Movement of rates and comments</a:t>
            </a:r>
            <a:endParaRPr lang="en-US" dirty="0"/>
          </a:p>
        </p:txBody>
      </p:sp>
      <p:sp>
        <p:nvSpPr>
          <p:cNvPr id="29" name="Text Placeholder 28"/>
          <p:cNvSpPr>
            <a:spLocks noGrp="1"/>
          </p:cNvSpPr>
          <p:nvPr>
            <p:ph type="body" sz="quarter" idx="40"/>
          </p:nvPr>
        </p:nvSpPr>
        <p:spPr/>
        <p:txBody>
          <a:bodyPr/>
          <a:lstStyle/>
          <a:p>
            <a:r>
              <a:rPr lang="en-US" dirty="0"/>
              <a:t>3</a:t>
            </a:r>
          </a:p>
        </p:txBody>
      </p:sp>
      <p:sp>
        <p:nvSpPr>
          <p:cNvPr id="33" name="Text Placeholder 32"/>
          <p:cNvSpPr>
            <a:spLocks noGrp="1"/>
          </p:cNvSpPr>
          <p:nvPr>
            <p:ph type="body" sz="quarter" idx="44"/>
          </p:nvPr>
        </p:nvSpPr>
        <p:spPr/>
        <p:txBody>
          <a:bodyPr>
            <a:normAutofit lnSpcReduction="10000"/>
          </a:bodyPr>
          <a:lstStyle/>
          <a:p>
            <a:r>
              <a:rPr lang="en-US" dirty="0" smtClean="0"/>
              <a:t>Worldwide spread of VAT/GST</a:t>
            </a:r>
            <a:endParaRPr lang="en-US" dirty="0"/>
          </a:p>
        </p:txBody>
      </p:sp>
      <p:sp>
        <p:nvSpPr>
          <p:cNvPr id="34" name="Text Placeholder 33"/>
          <p:cNvSpPr>
            <a:spLocks noGrp="1"/>
          </p:cNvSpPr>
          <p:nvPr>
            <p:ph type="body" sz="quarter" idx="45"/>
          </p:nvPr>
        </p:nvSpPr>
        <p:spPr/>
        <p:txBody>
          <a:bodyPr/>
          <a:lstStyle/>
          <a:p>
            <a:r>
              <a:rPr lang="en-US" dirty="0" smtClean="0"/>
              <a:t>India, GCC and Malaysia</a:t>
            </a:r>
          </a:p>
        </p:txBody>
      </p:sp>
      <p:sp>
        <p:nvSpPr>
          <p:cNvPr id="36" name="Text Placeholder 35"/>
          <p:cNvSpPr>
            <a:spLocks noGrp="1"/>
          </p:cNvSpPr>
          <p:nvPr>
            <p:ph type="body" sz="quarter" idx="47"/>
          </p:nvPr>
        </p:nvSpPr>
        <p:spPr/>
        <p:txBody>
          <a:bodyPr>
            <a:normAutofit lnSpcReduction="10000"/>
          </a:bodyPr>
          <a:lstStyle/>
          <a:p>
            <a:r>
              <a:rPr lang="en-US" dirty="0" smtClean="0"/>
              <a:t>Indirect tax news and rule changes</a:t>
            </a:r>
            <a:endParaRPr lang="en-US" dirty="0"/>
          </a:p>
        </p:txBody>
      </p:sp>
      <p:sp>
        <p:nvSpPr>
          <p:cNvPr id="37" name="Text Placeholder 36"/>
          <p:cNvSpPr>
            <a:spLocks noGrp="1"/>
          </p:cNvSpPr>
          <p:nvPr>
            <p:ph type="body" sz="quarter" idx="48"/>
          </p:nvPr>
        </p:nvSpPr>
        <p:spPr/>
        <p:txBody>
          <a:bodyPr/>
          <a:lstStyle/>
          <a:p>
            <a:r>
              <a:rPr lang="en-US" dirty="0" smtClean="0"/>
              <a:t>Online sellers, US sales tax, VAT Action Plan</a:t>
            </a:r>
            <a:endParaRPr lang="en-US" dirty="0"/>
          </a:p>
        </p:txBody>
      </p:sp>
      <p:sp>
        <p:nvSpPr>
          <p:cNvPr id="38" name="Text Placeholder 37"/>
          <p:cNvSpPr>
            <a:spLocks noGrp="1"/>
          </p:cNvSpPr>
          <p:nvPr>
            <p:ph type="body" sz="quarter" idx="49"/>
          </p:nvPr>
        </p:nvSpPr>
        <p:spPr>
          <a:xfrm>
            <a:off x="4916885" y="1806070"/>
            <a:ext cx="288032" cy="260546"/>
          </a:xfrm>
        </p:spPr>
        <p:txBody>
          <a:bodyPr/>
          <a:lstStyle/>
          <a:p>
            <a:r>
              <a:rPr lang="en-US" dirty="0" smtClean="0"/>
              <a:t>2</a:t>
            </a:r>
            <a:endParaRPr lang="en-US" dirty="0"/>
          </a:p>
        </p:txBody>
      </p:sp>
      <p:sp>
        <p:nvSpPr>
          <p:cNvPr id="41" name="Text Placeholder 40"/>
          <p:cNvSpPr>
            <a:spLocks noGrp="1"/>
          </p:cNvSpPr>
          <p:nvPr>
            <p:ph type="body" sz="quarter" idx="4294967295"/>
          </p:nvPr>
        </p:nvSpPr>
        <p:spPr>
          <a:xfrm>
            <a:off x="4910398" y="3593782"/>
            <a:ext cx="288032" cy="260546"/>
          </a:xfrm>
        </p:spPr>
        <p:txBody>
          <a:bodyPr>
            <a:normAutofit fontScale="40000" lnSpcReduction="20000"/>
          </a:bodyPr>
          <a:lstStyle/>
          <a:p>
            <a:pPr marL="0" indent="0">
              <a:buNone/>
            </a:pPr>
            <a:r>
              <a:rPr lang="en-US" dirty="0" smtClean="0">
                <a:solidFill>
                  <a:schemeClr val="bg1"/>
                </a:solidFill>
              </a:rPr>
              <a:t>4</a:t>
            </a:r>
            <a:endParaRPr lang="en-US" dirty="0">
              <a:solidFill>
                <a:schemeClr val="bg1"/>
              </a:solidFill>
            </a:endParaRPr>
          </a:p>
        </p:txBody>
      </p:sp>
      <p:pic>
        <p:nvPicPr>
          <p:cNvPr id="512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Box 5"/>
          <p:cNvSpPr txBox="1"/>
          <p:nvPr/>
        </p:nvSpPr>
        <p:spPr>
          <a:xfrm>
            <a:off x="866823" y="1778577"/>
            <a:ext cx="276038" cy="307777"/>
          </a:xfrm>
          <a:prstGeom prst="rect">
            <a:avLst/>
          </a:prstGeom>
          <a:noFill/>
        </p:spPr>
        <p:txBody>
          <a:bodyPr wrap="none" rtlCol="0">
            <a:spAutoFit/>
          </a:bodyPr>
          <a:lstStyle/>
          <a:p>
            <a:r>
              <a:rPr lang="en-IE" sz="1400" dirty="0" smtClean="0">
                <a:solidFill>
                  <a:schemeClr val="bg1"/>
                </a:solidFill>
              </a:rPr>
              <a:t>1</a:t>
            </a:r>
            <a:endParaRPr lang="en-IE" sz="1400" dirty="0">
              <a:solidFill>
                <a:schemeClr val="bg1"/>
              </a:solidFill>
            </a:endParaRPr>
          </a:p>
        </p:txBody>
      </p:sp>
    </p:spTree>
    <p:extLst>
      <p:ext uri="{BB962C8B-B14F-4D97-AF65-F5344CB8AC3E}">
        <p14:creationId xmlns:p14="http://schemas.microsoft.com/office/powerpoint/2010/main" val="2105097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02920" y="439102"/>
            <a:ext cx="7825712" cy="580090"/>
          </a:xfrm>
        </p:spPr>
        <p:txBody>
          <a:bodyPr/>
          <a:lstStyle/>
          <a:p>
            <a:r>
              <a:rPr lang="en-IE" sz="2800" dirty="0" smtClean="0">
                <a:solidFill>
                  <a:schemeClr val="tx1"/>
                </a:solidFill>
              </a:rPr>
              <a:t>Real Time Reporting - Hungary </a:t>
            </a:r>
            <a:endParaRPr lang="en-IE" sz="2800" dirty="0">
              <a:solidFill>
                <a:schemeClr val="tx1"/>
              </a:solidFill>
            </a:endParaRPr>
          </a:p>
          <a:p>
            <a:endParaRPr lang="en-IE" dirty="0"/>
          </a:p>
        </p:txBody>
      </p:sp>
      <p:sp>
        <p:nvSpPr>
          <p:cNvPr id="7" name="TextBox 6"/>
          <p:cNvSpPr txBox="1"/>
          <p:nvPr/>
        </p:nvSpPr>
        <p:spPr>
          <a:xfrm>
            <a:off x="502920" y="1522112"/>
            <a:ext cx="7452360" cy="2462213"/>
          </a:xfrm>
          <a:prstGeom prst="rect">
            <a:avLst/>
          </a:prstGeom>
          <a:noFill/>
        </p:spPr>
        <p:txBody>
          <a:bodyPr wrap="square" rtlCol="0">
            <a:spAutoFit/>
          </a:bodyPr>
          <a:lstStyle/>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Introduced from 1</a:t>
            </a:r>
            <a:r>
              <a:rPr lang="en-IE" sz="1600" baseline="30000" dirty="0">
                <a:latin typeface="Arial" panose="020B0604020202020204" pitchFamily="34" charset="0"/>
                <a:cs typeface="Arial" panose="020B0604020202020204" pitchFamily="34" charset="0"/>
              </a:rPr>
              <a:t>st</a:t>
            </a:r>
            <a:r>
              <a:rPr lang="en-IE" sz="1600" dirty="0">
                <a:latin typeface="Arial" panose="020B0604020202020204" pitchFamily="34" charset="0"/>
                <a:cs typeface="Arial" panose="020B0604020202020204" pitchFamily="34" charset="0"/>
              </a:rPr>
              <a:t> July 2018</a:t>
            </a:r>
          </a:p>
          <a:p>
            <a:pPr algn="just">
              <a:buClr>
                <a:srgbClr val="F9B123"/>
              </a:buCl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Only applicable to sales transactions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Any </a:t>
            </a:r>
            <a:r>
              <a:rPr lang="en-IE" sz="1600" dirty="0" smtClean="0">
                <a:latin typeface="Arial" panose="020B0604020202020204" pitchFamily="34" charset="0"/>
                <a:cs typeface="Arial" panose="020B0604020202020204" pitchFamily="34" charset="0"/>
              </a:rPr>
              <a:t>Hungarian </a:t>
            </a:r>
            <a:r>
              <a:rPr lang="en-IE" sz="1600" dirty="0">
                <a:latin typeface="Arial" panose="020B0604020202020204" pitchFamily="34" charset="0"/>
                <a:cs typeface="Arial" panose="020B0604020202020204" pitchFamily="34" charset="0"/>
              </a:rPr>
              <a:t>VAT registered entity that issues invoices with a VAT amount above HUF 100,000 (approx. EUR 320) to another entity VAT registered in Hungary.</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96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41048" y="407652"/>
            <a:ext cx="7825712" cy="580090"/>
          </a:xfrm>
        </p:spPr>
        <p:txBody>
          <a:bodyPr/>
          <a:lstStyle/>
          <a:p>
            <a:r>
              <a:rPr lang="en-IE" sz="2800" dirty="0" smtClean="0">
                <a:solidFill>
                  <a:schemeClr val="tx1"/>
                </a:solidFill>
              </a:rPr>
              <a:t>Real Time Reporting - Hungary </a:t>
            </a:r>
            <a:endParaRPr lang="en-IE" sz="2800" dirty="0">
              <a:solidFill>
                <a:schemeClr val="tx1"/>
              </a:solidFill>
            </a:endParaRPr>
          </a:p>
          <a:p>
            <a:endParaRPr lang="en-IE" dirty="0"/>
          </a:p>
        </p:txBody>
      </p:sp>
      <p:sp>
        <p:nvSpPr>
          <p:cNvPr id="7" name="TextBox 6"/>
          <p:cNvSpPr txBox="1"/>
          <p:nvPr/>
        </p:nvSpPr>
        <p:spPr>
          <a:xfrm>
            <a:off x="598336" y="1476393"/>
            <a:ext cx="7452360" cy="4278094"/>
          </a:xfrm>
          <a:prstGeom prst="rect">
            <a:avLst/>
          </a:prstGeom>
          <a:noFill/>
        </p:spPr>
        <p:txBody>
          <a:bodyPr wrap="square" rtlCol="0">
            <a:spAutoFit/>
          </a:bodyPr>
          <a:lstStyle/>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Reporting of those sales transactions “without delay” to the HU TO meaning….</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Invoices must be reported immediately as they are issued, without human intervention.</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Includes businesses established outside Hungary but VAT registered in Hungary. </a:t>
            </a:r>
          </a:p>
          <a:p>
            <a:pPr algn="just"/>
            <a:r>
              <a:rPr lang="en-IE" sz="1600" dirty="0">
                <a:latin typeface="Arial" panose="020B0604020202020204" pitchFamily="34" charset="0"/>
                <a:cs typeface="Arial" panose="020B0604020202020204" pitchFamily="34" charset="0"/>
              </a:rPr>
              <a:t> </a:t>
            </a:r>
          </a:p>
          <a:p>
            <a:pPr marL="742950" lvl="1" indent="-285750" algn="just">
              <a:buClr>
                <a:srgbClr val="F9B123"/>
              </a:buClr>
              <a:buFont typeface="Wingdings" panose="05000000000000000000" pitchFamily="2" charset="2"/>
              <a:buChar char="Ø"/>
            </a:pPr>
            <a:r>
              <a:rPr lang="en-IE" sz="1600" dirty="0" smtClean="0">
                <a:latin typeface="Arial" panose="020B0604020202020204" pitchFamily="34" charset="0"/>
                <a:cs typeface="Arial" panose="020B0604020202020204" pitchFamily="34" charset="0"/>
              </a:rPr>
              <a:t>Only </a:t>
            </a:r>
            <a:r>
              <a:rPr lang="en-IE" sz="1600" dirty="0">
                <a:latin typeface="Arial" panose="020B0604020202020204" pitchFamily="34" charset="0"/>
                <a:cs typeface="Arial" panose="020B0604020202020204" pitchFamily="34" charset="0"/>
              </a:rPr>
              <a:t>sales</a:t>
            </a:r>
          </a:p>
          <a:p>
            <a:pPr marL="742950" lvl="1" indent="-285750" algn="just">
              <a:buClr>
                <a:srgbClr val="F9B123"/>
              </a:buClr>
              <a:buFont typeface="Wingdings" panose="05000000000000000000" pitchFamily="2" charset="2"/>
              <a:buChar char="Ø"/>
            </a:pPr>
            <a:r>
              <a:rPr lang="en-IE" sz="1600" dirty="0" smtClean="0">
                <a:latin typeface="Arial" panose="020B0604020202020204" pitchFamily="34" charset="0"/>
                <a:cs typeface="Arial" panose="020B0604020202020204" pitchFamily="34" charset="0"/>
              </a:rPr>
              <a:t>Only </a:t>
            </a:r>
            <a:r>
              <a:rPr lang="en-IE" sz="1600" dirty="0">
                <a:latin typeface="Arial" panose="020B0604020202020204" pitchFamily="34" charset="0"/>
                <a:cs typeface="Arial" panose="020B0604020202020204" pitchFamily="34" charset="0"/>
              </a:rPr>
              <a:t>domestic transaction</a:t>
            </a:r>
          </a:p>
          <a:p>
            <a:pPr marL="742950" lvl="1" indent="-285750" algn="just">
              <a:buClr>
                <a:srgbClr val="F9B123"/>
              </a:buClr>
              <a:buFont typeface="Wingdings" panose="05000000000000000000" pitchFamily="2" charset="2"/>
              <a:buChar char="Ø"/>
            </a:pPr>
            <a:r>
              <a:rPr lang="en-IE" sz="1600" dirty="0" smtClean="0">
                <a:latin typeface="Arial" panose="020B0604020202020204" pitchFamily="34" charset="0"/>
                <a:cs typeface="Arial" panose="020B0604020202020204" pitchFamily="34" charset="0"/>
              </a:rPr>
              <a:t>Only </a:t>
            </a:r>
            <a:r>
              <a:rPr lang="en-IE" sz="1600" dirty="0">
                <a:latin typeface="Arial" panose="020B0604020202020204" pitchFamily="34" charset="0"/>
                <a:cs typeface="Arial" panose="020B0604020202020204" pitchFamily="34" charset="0"/>
              </a:rPr>
              <a:t>B2B</a:t>
            </a:r>
          </a:p>
          <a:p>
            <a:pPr marL="742950" lvl="1" indent="-285750" algn="just">
              <a:buClr>
                <a:srgbClr val="F9B123"/>
              </a:buClr>
              <a:buFont typeface="Wingdings" panose="05000000000000000000" pitchFamily="2" charset="2"/>
              <a:buChar char="Ø"/>
            </a:pPr>
            <a:r>
              <a:rPr lang="en-IE" sz="1600" dirty="0" smtClean="0">
                <a:latin typeface="Arial" panose="020B0604020202020204" pitchFamily="34" charset="0"/>
                <a:cs typeface="Arial" panose="020B0604020202020204" pitchFamily="34" charset="0"/>
              </a:rPr>
              <a:t>Only </a:t>
            </a:r>
            <a:r>
              <a:rPr lang="en-IE" sz="1600" dirty="0">
                <a:latin typeface="Arial" panose="020B0604020202020204" pitchFamily="34" charset="0"/>
                <a:cs typeface="Arial" panose="020B0604020202020204" pitchFamily="34" charset="0"/>
              </a:rPr>
              <a:t>invoices with VAT of more than HUF </a:t>
            </a:r>
            <a:r>
              <a:rPr lang="en-IE" sz="1600" dirty="0" smtClean="0">
                <a:latin typeface="Arial" panose="020B0604020202020204" pitchFamily="34" charset="0"/>
                <a:cs typeface="Arial" panose="020B0604020202020204" pitchFamily="34" charset="0"/>
              </a:rPr>
              <a:t>100,000</a:t>
            </a:r>
            <a:endParaRPr lang="en-IE" sz="1600" dirty="0">
              <a:latin typeface="Arial" panose="020B0604020202020204" pitchFamily="34" charset="0"/>
              <a:cs typeface="Arial" panose="020B0604020202020204" pitchFamily="34" charset="0"/>
            </a:endParaRPr>
          </a:p>
          <a:p>
            <a:pPr algn="just"/>
            <a:endParaRPr lang="en-IE" sz="1600"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768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68750"/>
            <a:ext cx="4306926" cy="618149"/>
          </a:xfrm>
        </p:spPr>
        <p:txBody>
          <a:bodyPr/>
          <a:lstStyle/>
          <a:p>
            <a:r>
              <a:rPr lang="en-IE" sz="3200" dirty="0" smtClean="0"/>
              <a:t>Worldwide Spread of VAT/GST</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India, GCC and Malaysia</a:t>
            </a:r>
            <a:endParaRPr lang="en-IE" sz="1800" dirty="0"/>
          </a:p>
        </p:txBody>
      </p:sp>
    </p:spTree>
    <p:extLst>
      <p:ext uri="{BB962C8B-B14F-4D97-AF65-F5344CB8AC3E}">
        <p14:creationId xmlns:p14="http://schemas.microsoft.com/office/powerpoint/2010/main" val="1516479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17194" y="394614"/>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dirty="0">
              <a:solidFill>
                <a:schemeClr val="tx1"/>
              </a:solidFill>
            </a:endParaRPr>
          </a:p>
        </p:txBody>
      </p:sp>
      <p:sp>
        <p:nvSpPr>
          <p:cNvPr id="7" name="TextBox 6"/>
          <p:cNvSpPr txBox="1"/>
          <p:nvPr/>
        </p:nvSpPr>
        <p:spPr>
          <a:xfrm>
            <a:off x="517194" y="1482491"/>
            <a:ext cx="8078166" cy="4401205"/>
          </a:xfrm>
          <a:prstGeom prst="rect">
            <a:avLst/>
          </a:prstGeom>
          <a:noFill/>
        </p:spPr>
        <p:txBody>
          <a:bodyPr wrap="square" rtlCol="0">
            <a:spAutoFit/>
          </a:bodyPr>
          <a:lstStyle/>
          <a:p>
            <a:pPr marL="285750" indent="-285750" algn="just">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GST journey began in the year 2000 when a committee was set up to draft law. </a:t>
            </a:r>
            <a:endParaRPr lang="en-US" sz="1600" dirty="0" smtClean="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It </a:t>
            </a:r>
            <a:r>
              <a:rPr lang="en-US" sz="1600" dirty="0">
                <a:latin typeface="Arial" panose="020B0604020202020204" pitchFamily="34" charset="0"/>
                <a:cs typeface="Arial" panose="020B0604020202020204" pitchFamily="34" charset="0"/>
              </a:rPr>
              <a:t>took 17 years from then for the Law to evolve. </a:t>
            </a:r>
            <a:endParaRPr lang="en-US" sz="1600" dirty="0" smtClean="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1st July 2017 the GST Law came into force</a:t>
            </a:r>
            <a:r>
              <a:rPr lang="en-US" sz="1600" dirty="0" smtClean="0">
                <a:latin typeface="Arial" panose="020B0604020202020204" pitchFamily="34" charset="0"/>
                <a:cs typeface="Arial" panose="020B0604020202020204" pitchFamily="34" charset="0"/>
              </a:rPr>
              <a:t>.</a:t>
            </a: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GST </a:t>
            </a:r>
            <a:r>
              <a:rPr lang="en-US" sz="1600" dirty="0" smtClean="0">
                <a:latin typeface="Arial" panose="020B0604020202020204" pitchFamily="34" charset="0"/>
                <a:cs typeface="Arial" panose="020B0604020202020204" pitchFamily="34" charset="0"/>
              </a:rPr>
              <a:t>was introduced mainly to remove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cascading </a:t>
            </a:r>
            <a:r>
              <a:rPr lang="en-US" sz="1600" dirty="0">
                <a:latin typeface="Arial" panose="020B0604020202020204" pitchFamily="34" charset="0"/>
                <a:cs typeface="Arial" panose="020B0604020202020204" pitchFamily="34" charset="0"/>
              </a:rPr>
              <a:t>effect on the sale of goods and services. </a:t>
            </a:r>
            <a:endParaRPr lang="en-US" sz="1600" dirty="0" smtClean="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742950" lvl="1" indent="-285750" algn="just">
              <a:lnSpc>
                <a:spcPct val="150000"/>
              </a:lnSpc>
              <a:buClr>
                <a:srgbClr val="F9B123"/>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the pre-GST regime, every purchaser including the final consumer </a:t>
            </a:r>
            <a:r>
              <a:rPr lang="en-US" sz="1600" dirty="0" smtClean="0">
                <a:latin typeface="Arial" panose="020B0604020202020204" pitchFamily="34" charset="0"/>
                <a:cs typeface="Arial" panose="020B0604020202020204" pitchFamily="34" charset="0"/>
              </a:rPr>
              <a:t>paid </a:t>
            </a:r>
            <a:r>
              <a:rPr lang="en-US" sz="1600" dirty="0">
                <a:latin typeface="Arial" panose="020B0604020202020204" pitchFamily="34" charset="0"/>
                <a:cs typeface="Arial" panose="020B0604020202020204" pitchFamily="34" charset="0"/>
              </a:rPr>
              <a:t>tax on tax. This tax on tax is called Cascading Effect of Taxes.</a:t>
            </a: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Since </a:t>
            </a:r>
            <a:r>
              <a:rPr lang="en-US" sz="1600" dirty="0">
                <a:latin typeface="Arial" panose="020B0604020202020204" pitchFamily="34" charset="0"/>
                <a:cs typeface="Arial" panose="020B0604020202020204" pitchFamily="34" charset="0"/>
              </a:rPr>
              <a:t>tax on tax is eliminated in this regime, the cost of goods decreases.</a:t>
            </a:r>
          </a:p>
          <a:p>
            <a:pPr algn="just"/>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IE" sz="1600"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90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377700" y="4083450"/>
            <a:ext cx="2011680" cy="1430572"/>
          </a:xfrm>
          <a:prstGeom prst="rect">
            <a:avLst/>
          </a:prstGeom>
          <a:noFill/>
          <a:ln>
            <a:solidFill>
              <a:srgbClr val="004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1191475" y="4096702"/>
            <a:ext cx="2011680" cy="1430572"/>
          </a:xfrm>
          <a:prstGeom prst="rect">
            <a:avLst/>
          </a:prstGeom>
          <a:noFill/>
          <a:ln>
            <a:solidFill>
              <a:srgbClr val="004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5563924" y="4079652"/>
            <a:ext cx="2011680" cy="1430572"/>
          </a:xfrm>
          <a:prstGeom prst="rect">
            <a:avLst/>
          </a:prstGeom>
          <a:noFill/>
          <a:ln>
            <a:solidFill>
              <a:srgbClr val="004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495328" y="361932"/>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dirty="0"/>
          </a:p>
        </p:txBody>
      </p:sp>
      <p:sp>
        <p:nvSpPr>
          <p:cNvPr id="7" name="TextBox 6"/>
          <p:cNvSpPr txBox="1"/>
          <p:nvPr/>
        </p:nvSpPr>
        <p:spPr>
          <a:xfrm>
            <a:off x="495328" y="1484675"/>
            <a:ext cx="7452360" cy="2185214"/>
          </a:xfrm>
          <a:prstGeom prst="rect">
            <a:avLst/>
          </a:prstGeom>
          <a:noFill/>
        </p:spPr>
        <p:txBody>
          <a:bodyPr wrap="square" rtlCol="0">
            <a:spAutoFit/>
          </a:bodyPr>
          <a:lstStyle/>
          <a:p>
            <a:pPr algn="just">
              <a:lnSpc>
                <a:spcPct val="150000"/>
              </a:lnSpc>
            </a:pPr>
            <a:r>
              <a:rPr lang="en-US" sz="1600" dirty="0">
                <a:latin typeface="Arial" panose="020B0604020202020204" pitchFamily="34" charset="0"/>
                <a:cs typeface="Arial" panose="020B0604020202020204" pitchFamily="34" charset="0"/>
              </a:rPr>
              <a:t>GST in India is mainly technologically driven. All activities like registration, return filing, application for refund and response to notice needs to be done online on the GST Portal. </a:t>
            </a:r>
          </a:p>
          <a:p>
            <a:pPr algn="just"/>
            <a:endParaRPr lang="en-US" sz="1600"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There </a:t>
            </a:r>
            <a:r>
              <a:rPr lang="en-US" sz="1600" dirty="0">
                <a:latin typeface="Arial" panose="020B0604020202020204" pitchFamily="34" charset="0"/>
                <a:cs typeface="Arial" panose="020B0604020202020204" pitchFamily="34" charset="0"/>
              </a:rPr>
              <a:t>are 3 taxes applicable under this system: </a:t>
            </a:r>
            <a:r>
              <a:rPr lang="en-US" sz="1600" dirty="0">
                <a:latin typeface="Arial" panose="020B0604020202020204" pitchFamily="34" charset="0"/>
                <a:cs typeface="Arial" panose="020B0604020202020204" pitchFamily="34" charset="0"/>
                <a:hlinkClick r:id="rId3"/>
              </a:rPr>
              <a:t>CGST, SGST &amp; IGST</a:t>
            </a:r>
            <a:r>
              <a:rPr lang="en-US" sz="1600" dirty="0" smtClean="0">
                <a:latin typeface="Arial" panose="020B0604020202020204" pitchFamily="34" charset="0"/>
                <a:cs typeface="Arial" panose="020B0604020202020204" pitchFamily="34" charset="0"/>
              </a:rPr>
              <a:t>.</a:t>
            </a:r>
          </a:p>
          <a:p>
            <a:pPr algn="just"/>
            <a:endParaRPr lang="en-US" sz="1600" dirty="0">
              <a:latin typeface="Arial" panose="020B0604020202020204" pitchFamily="34" charset="0"/>
              <a:cs typeface="Arial" panose="020B0604020202020204" pitchFamily="34" charset="0"/>
            </a:endParaRPr>
          </a:p>
          <a:p>
            <a:pPr algn="just"/>
            <a:endParaRPr lang="en-IE" sz="1600"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54031" y="3736310"/>
            <a:ext cx="886569" cy="791088"/>
          </a:xfrm>
          <a:prstGeom prst="ellipse">
            <a:avLst/>
          </a:pr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CGST</a:t>
            </a:r>
            <a:endParaRPr lang="en-US" sz="1200" dirty="0"/>
          </a:p>
        </p:txBody>
      </p:sp>
      <p:sp>
        <p:nvSpPr>
          <p:cNvPr id="11" name="Oval 10"/>
          <p:cNvSpPr/>
          <p:nvPr/>
        </p:nvSpPr>
        <p:spPr>
          <a:xfrm>
            <a:off x="3937247" y="3730942"/>
            <a:ext cx="892586" cy="796456"/>
          </a:xfrm>
          <a:prstGeom prst="ellipse">
            <a:avLst/>
          </a:prstGeom>
          <a:solidFill>
            <a:srgbClr val="006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SGST</a:t>
            </a:r>
            <a:endParaRPr lang="en-US" sz="1200" dirty="0"/>
          </a:p>
        </p:txBody>
      </p:sp>
      <p:sp>
        <p:nvSpPr>
          <p:cNvPr id="13" name="Oval 12"/>
          <p:cNvSpPr/>
          <p:nvPr/>
        </p:nvSpPr>
        <p:spPr>
          <a:xfrm>
            <a:off x="6126480" y="3654700"/>
            <a:ext cx="886569" cy="791088"/>
          </a:xfrm>
          <a:prstGeom prst="ellipse">
            <a:avLst/>
          </a:prstGeom>
          <a:solidFill>
            <a:srgbClr val="00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IGST</a:t>
            </a:r>
            <a:endParaRPr lang="en-US" sz="1200" dirty="0"/>
          </a:p>
        </p:txBody>
      </p:sp>
      <p:sp>
        <p:nvSpPr>
          <p:cNvPr id="4" name="Rectangle 3"/>
          <p:cNvSpPr/>
          <p:nvPr/>
        </p:nvSpPr>
        <p:spPr>
          <a:xfrm>
            <a:off x="1019762" y="4661403"/>
            <a:ext cx="2396683" cy="923330"/>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Collected by the Central Government on an intra-state sale </a:t>
            </a:r>
          </a:p>
          <a:p>
            <a:endParaRPr lang="en-US" dirty="0">
              <a:latin typeface="Arial" panose="020B0604020202020204" pitchFamily="34" charset="0"/>
              <a:cs typeface="Arial" panose="020B0604020202020204" pitchFamily="34" charset="0"/>
            </a:endParaRPr>
          </a:p>
        </p:txBody>
      </p:sp>
      <p:sp>
        <p:nvSpPr>
          <p:cNvPr id="5" name="Rectangle 4"/>
          <p:cNvSpPr/>
          <p:nvPr/>
        </p:nvSpPr>
        <p:spPr>
          <a:xfrm>
            <a:off x="3200400" y="4645342"/>
            <a:ext cx="2377440" cy="646331"/>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Collected by the State Government on an intra-state sale</a:t>
            </a:r>
            <a:endParaRPr lang="en-IE" sz="1200" dirty="0"/>
          </a:p>
        </p:txBody>
      </p:sp>
      <p:sp>
        <p:nvSpPr>
          <p:cNvPr id="17" name="Rectangle 16"/>
          <p:cNvSpPr/>
          <p:nvPr/>
        </p:nvSpPr>
        <p:spPr>
          <a:xfrm>
            <a:off x="5502302" y="4645341"/>
            <a:ext cx="2148840" cy="646331"/>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Collected by the Central Government for inter-state sale </a:t>
            </a:r>
            <a:endParaRPr lang="en-IE" sz="1200" dirty="0"/>
          </a:p>
        </p:txBody>
      </p:sp>
    </p:spTree>
    <p:extLst>
      <p:ext uri="{BB962C8B-B14F-4D97-AF65-F5344CB8AC3E}">
        <p14:creationId xmlns:p14="http://schemas.microsoft.com/office/powerpoint/2010/main" val="1435621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499304" y="408137"/>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dirty="0"/>
          </a:p>
        </p:txBody>
      </p:sp>
      <p:sp>
        <p:nvSpPr>
          <p:cNvPr id="7" name="TextBox 6"/>
          <p:cNvSpPr txBox="1"/>
          <p:nvPr/>
        </p:nvSpPr>
        <p:spPr>
          <a:xfrm>
            <a:off x="600323" y="1320164"/>
            <a:ext cx="7452360" cy="4431983"/>
          </a:xfrm>
          <a:prstGeom prst="rect">
            <a:avLst/>
          </a:prstGeom>
          <a:noFill/>
        </p:spPr>
        <p:txBody>
          <a:bodyPr wrap="square" rtlCol="0">
            <a:spAutoFit/>
          </a:bodyPr>
          <a:lstStyle/>
          <a:p>
            <a:r>
              <a:rPr lang="en-US" dirty="0"/>
              <a:t>The following is the list of indirect taxes in the pre-GST regime:</a:t>
            </a:r>
          </a:p>
          <a:p>
            <a:endParaRPr lang="en-US" dirty="0" smtClean="0"/>
          </a:p>
          <a:p>
            <a:pPr marL="342900" indent="-342900">
              <a:buFont typeface="+mj-lt"/>
              <a:buAutoNum type="arabicPeriod"/>
            </a:pPr>
            <a:r>
              <a:rPr lang="en-US" sz="1400" dirty="0" smtClean="0"/>
              <a:t>Central </a:t>
            </a:r>
            <a:r>
              <a:rPr lang="en-US" sz="1400" dirty="0"/>
              <a:t>Excise Duty</a:t>
            </a:r>
          </a:p>
          <a:p>
            <a:pPr marL="342900" indent="-342900">
              <a:buFont typeface="+mj-lt"/>
              <a:buAutoNum type="arabicPeriod"/>
            </a:pPr>
            <a:r>
              <a:rPr lang="en-US" sz="1400" dirty="0"/>
              <a:t>Duties of Excise</a:t>
            </a:r>
          </a:p>
          <a:p>
            <a:pPr marL="342900" indent="-342900">
              <a:buFont typeface="+mj-lt"/>
              <a:buAutoNum type="arabicPeriod"/>
            </a:pPr>
            <a:r>
              <a:rPr lang="en-US" sz="1400" dirty="0"/>
              <a:t>Additional Duties of Excise</a:t>
            </a:r>
          </a:p>
          <a:p>
            <a:pPr marL="342900" indent="-342900">
              <a:buFont typeface="+mj-lt"/>
              <a:buAutoNum type="arabicPeriod"/>
            </a:pPr>
            <a:r>
              <a:rPr lang="en-US" sz="1400" dirty="0"/>
              <a:t>Additional Duties of Customs</a:t>
            </a:r>
          </a:p>
          <a:p>
            <a:pPr marL="342900" indent="-342900">
              <a:buFont typeface="+mj-lt"/>
              <a:buAutoNum type="arabicPeriod"/>
            </a:pPr>
            <a:r>
              <a:rPr lang="en-US" sz="1400" dirty="0"/>
              <a:t>Special Additional Duty of Customs</a:t>
            </a:r>
          </a:p>
          <a:p>
            <a:pPr marL="342900" indent="-342900">
              <a:buFont typeface="+mj-lt"/>
              <a:buAutoNum type="arabicPeriod"/>
            </a:pPr>
            <a:r>
              <a:rPr lang="en-US" sz="1400" dirty="0" err="1"/>
              <a:t>Cess</a:t>
            </a:r>
            <a:endParaRPr lang="en-US" sz="1400" dirty="0"/>
          </a:p>
          <a:p>
            <a:pPr marL="342900" indent="-342900">
              <a:buFont typeface="+mj-lt"/>
              <a:buAutoNum type="arabicPeriod"/>
            </a:pPr>
            <a:r>
              <a:rPr lang="en-US" sz="1400" dirty="0"/>
              <a:t>State VAT</a:t>
            </a:r>
          </a:p>
          <a:p>
            <a:pPr marL="342900" indent="-342900">
              <a:buFont typeface="+mj-lt"/>
              <a:buAutoNum type="arabicPeriod"/>
            </a:pPr>
            <a:r>
              <a:rPr lang="en-US" sz="1400" dirty="0"/>
              <a:t>Central Sales Tax</a:t>
            </a:r>
          </a:p>
          <a:p>
            <a:pPr marL="342900" indent="-342900">
              <a:buFont typeface="+mj-lt"/>
              <a:buAutoNum type="arabicPeriod"/>
            </a:pPr>
            <a:r>
              <a:rPr lang="en-US" sz="1400" dirty="0"/>
              <a:t>Purchase Tax</a:t>
            </a:r>
          </a:p>
          <a:p>
            <a:pPr marL="342900" indent="-342900">
              <a:buFont typeface="+mj-lt"/>
              <a:buAutoNum type="arabicPeriod"/>
            </a:pPr>
            <a:r>
              <a:rPr lang="en-US" sz="1400" dirty="0"/>
              <a:t>Luxury Tax</a:t>
            </a:r>
          </a:p>
          <a:p>
            <a:pPr marL="342900" indent="-342900">
              <a:buFont typeface="+mj-lt"/>
              <a:buAutoNum type="arabicPeriod"/>
            </a:pPr>
            <a:r>
              <a:rPr lang="en-US" sz="1400" dirty="0"/>
              <a:t>Entertainment Tax</a:t>
            </a:r>
          </a:p>
          <a:p>
            <a:pPr marL="342900" indent="-342900">
              <a:buFont typeface="+mj-lt"/>
              <a:buAutoNum type="arabicPeriod"/>
            </a:pPr>
            <a:r>
              <a:rPr lang="en-US" sz="1400" dirty="0"/>
              <a:t>Entry Tax</a:t>
            </a:r>
          </a:p>
          <a:p>
            <a:pPr marL="342900" indent="-342900">
              <a:buFont typeface="+mj-lt"/>
              <a:buAutoNum type="arabicPeriod"/>
            </a:pPr>
            <a:r>
              <a:rPr lang="en-US" sz="1400" dirty="0"/>
              <a:t>Taxes on advertisements</a:t>
            </a:r>
          </a:p>
          <a:p>
            <a:pPr marL="342900" indent="-342900">
              <a:buFont typeface="+mj-lt"/>
              <a:buAutoNum type="arabicPeriod"/>
            </a:pPr>
            <a:r>
              <a:rPr lang="en-US" sz="1400" dirty="0"/>
              <a:t>Taxes on lotteries, betting, and </a:t>
            </a:r>
            <a:r>
              <a:rPr lang="en-US" sz="1400" dirty="0" smtClean="0"/>
              <a:t>gambling</a:t>
            </a:r>
          </a:p>
          <a:p>
            <a:endParaRPr lang="en-US" sz="1400" dirty="0"/>
          </a:p>
          <a:p>
            <a:r>
              <a:rPr lang="en-US" dirty="0"/>
              <a:t>CGST, SGST, and IGST has replaced all the above taxes.</a:t>
            </a:r>
          </a:p>
          <a:p>
            <a:endParaRPr lang="en-IE" dirty="0">
              <a:latin typeface="Arial" panose="020B0604020202020204" pitchFamily="34" charset="0"/>
              <a:cs typeface="Arial" panose="020B0604020202020204" pitchFamily="34" charset="0"/>
            </a:endParaRPr>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711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02920" y="412734"/>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30" y="1533544"/>
            <a:ext cx="6492240" cy="4053423"/>
          </a:xfrm>
          <a:prstGeom prst="rect">
            <a:avLst/>
          </a:prstGeom>
        </p:spPr>
      </p:pic>
      <p:cxnSp>
        <p:nvCxnSpPr>
          <p:cNvPr id="9" name="Straight Connector 8"/>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93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6" name="Text Placeholder 1"/>
          <p:cNvSpPr>
            <a:spLocks noGrp="1"/>
          </p:cNvSpPr>
          <p:nvPr>
            <p:ph type="body" sz="quarter" idx="12"/>
          </p:nvPr>
        </p:nvSpPr>
        <p:spPr>
          <a:xfrm>
            <a:off x="502920" y="453372"/>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sz="2800"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476265"/>
            <a:ext cx="6396158" cy="4123086"/>
          </a:xfrm>
          <a:prstGeom prst="rect">
            <a:avLst/>
          </a:prstGeom>
        </p:spPr>
      </p:pic>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82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8" name="Text Placeholder 1"/>
          <p:cNvSpPr>
            <a:spLocks noGrp="1"/>
          </p:cNvSpPr>
          <p:nvPr>
            <p:ph type="body" sz="quarter" idx="12"/>
          </p:nvPr>
        </p:nvSpPr>
        <p:spPr>
          <a:xfrm>
            <a:off x="497316" y="413938"/>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dirty="0"/>
          </a:p>
        </p:txBody>
      </p:sp>
      <p:sp>
        <p:nvSpPr>
          <p:cNvPr id="9" name="TextBox 8"/>
          <p:cNvSpPr txBox="1"/>
          <p:nvPr/>
        </p:nvSpPr>
        <p:spPr>
          <a:xfrm>
            <a:off x="497316" y="1298986"/>
            <a:ext cx="8555244" cy="3939540"/>
          </a:xfrm>
          <a:prstGeom prst="rect">
            <a:avLst/>
          </a:prstGeom>
          <a:noFill/>
        </p:spPr>
        <p:txBody>
          <a:bodyPr wrap="square" rtlCol="0">
            <a:spAutoFit/>
          </a:bodyPr>
          <a:lstStyle/>
          <a:p>
            <a:pPr algn="just" fontAlgn="base"/>
            <a:r>
              <a:rPr lang="en-US" sz="1600" b="1" dirty="0">
                <a:latin typeface="Arial" panose="020B0604020202020204" pitchFamily="34" charset="0"/>
                <a:cs typeface="Arial" panose="020B0604020202020204" pitchFamily="34" charset="0"/>
              </a:rPr>
              <a:t>What are the major features of </a:t>
            </a:r>
            <a:r>
              <a:rPr lang="en-US" sz="1600" b="1" dirty="0" smtClean="0">
                <a:latin typeface="Arial" panose="020B0604020202020204" pitchFamily="34" charset="0"/>
                <a:cs typeface="Arial" panose="020B0604020202020204" pitchFamily="34" charset="0"/>
              </a:rPr>
              <a:t>the returns </a:t>
            </a:r>
            <a:r>
              <a:rPr lang="en-US" sz="1600" b="1" dirty="0">
                <a:latin typeface="Arial" panose="020B0604020202020204" pitchFamily="34" charset="0"/>
                <a:cs typeface="Arial" panose="020B0604020202020204" pitchFamily="34" charset="0"/>
              </a:rPr>
              <a:t>filing procedures under GST?</a:t>
            </a:r>
            <a:endParaRPr lang="en-US" sz="1600" dirty="0">
              <a:latin typeface="Arial" panose="020B0604020202020204" pitchFamily="34" charset="0"/>
              <a:cs typeface="Arial" panose="020B0604020202020204" pitchFamily="34" charset="0"/>
            </a:endParaRPr>
          </a:p>
          <a:p>
            <a:pPr algn="just" fontAlgn="base"/>
            <a:endParaRPr lang="en-US" sz="1600" b="1" dirty="0" smtClean="0">
              <a:latin typeface="Arial" panose="020B0604020202020204" pitchFamily="34" charset="0"/>
              <a:cs typeface="Arial" panose="020B0604020202020204" pitchFamily="34" charset="0"/>
            </a:endParaRPr>
          </a:p>
          <a:p>
            <a:pPr marL="285750" indent="-285750" algn="just" fontAlgn="base">
              <a:lnSpc>
                <a:spcPct val="150000"/>
              </a:lnSpc>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Common </a:t>
            </a:r>
            <a:r>
              <a:rPr lang="en-US" sz="1600" dirty="0">
                <a:latin typeface="Arial" panose="020B0604020202020204" pitchFamily="34" charset="0"/>
                <a:cs typeface="Arial" panose="020B0604020202020204" pitchFamily="34" charset="0"/>
              </a:rPr>
              <a:t>return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would serve the purpose of both </a:t>
            </a:r>
            <a:r>
              <a:rPr lang="en-US" sz="1600" dirty="0" smtClean="0">
                <a:latin typeface="Arial" panose="020B0604020202020204" pitchFamily="34" charset="0"/>
                <a:cs typeface="Arial" panose="020B0604020202020204" pitchFamily="34" charset="0"/>
              </a:rPr>
              <a:t>Central </a:t>
            </a:r>
            <a:r>
              <a:rPr lang="en-US" sz="1600" dirty="0">
                <a:latin typeface="Arial" panose="020B0604020202020204" pitchFamily="34" charset="0"/>
                <a:cs typeface="Arial" panose="020B0604020202020204" pitchFamily="34" charset="0"/>
              </a:rPr>
              <a:t>and State Government</a:t>
            </a:r>
            <a:r>
              <a:rPr lang="en-US" sz="1600" dirty="0" smtClean="0">
                <a:latin typeface="Arial" panose="020B0604020202020204" pitchFamily="34" charset="0"/>
                <a:cs typeface="Arial" panose="020B0604020202020204" pitchFamily="34" charset="0"/>
              </a:rPr>
              <a:t>.</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There are eight forms provided for in the GST business processes for filing for returns. </a:t>
            </a: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lnSpc>
                <a:spcPct val="150000"/>
              </a:lnSpc>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Most </a:t>
            </a:r>
            <a:r>
              <a:rPr lang="en-US" sz="1600" dirty="0">
                <a:latin typeface="Arial" panose="020B0604020202020204" pitchFamily="34" charset="0"/>
                <a:cs typeface="Arial" panose="020B0604020202020204" pitchFamily="34" charset="0"/>
              </a:rPr>
              <a:t>of the average tax payers would be using only four forms for filing their returns. </a:t>
            </a: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lnSpc>
                <a:spcPct val="150000"/>
              </a:lnSpc>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These </a:t>
            </a:r>
            <a:r>
              <a:rPr lang="en-US" sz="1600" dirty="0">
                <a:latin typeface="Arial" panose="020B0604020202020204" pitchFamily="34" charset="0"/>
                <a:cs typeface="Arial" panose="020B0604020202020204" pitchFamily="34" charset="0"/>
              </a:rPr>
              <a:t>are </a:t>
            </a:r>
            <a:r>
              <a:rPr lang="en-US" sz="1600" dirty="0" smtClean="0">
                <a:latin typeface="Arial" panose="020B0604020202020204" pitchFamily="34" charset="0"/>
                <a:cs typeface="Arial" panose="020B0604020202020204" pitchFamily="34" charset="0"/>
              </a:rPr>
              <a:t>returns </a:t>
            </a:r>
            <a:r>
              <a:rPr lang="en-US" sz="1600" dirty="0">
                <a:latin typeface="Arial" panose="020B0604020202020204" pitchFamily="34" charset="0"/>
                <a:cs typeface="Arial" panose="020B0604020202020204" pitchFamily="34" charset="0"/>
              </a:rPr>
              <a:t>for supplies, </a:t>
            </a:r>
            <a:r>
              <a:rPr lang="en-US" sz="1600" dirty="0" smtClean="0">
                <a:latin typeface="Arial" panose="020B0604020202020204" pitchFamily="34" charset="0"/>
                <a:cs typeface="Arial" panose="020B0604020202020204" pitchFamily="34" charset="0"/>
              </a:rPr>
              <a:t>returns </a:t>
            </a:r>
            <a:r>
              <a:rPr lang="en-US" sz="1600" dirty="0">
                <a:latin typeface="Arial" panose="020B0604020202020204" pitchFamily="34" charset="0"/>
                <a:cs typeface="Arial" panose="020B0604020202020204" pitchFamily="34" charset="0"/>
              </a:rPr>
              <a:t>for purchases, monthly returns </a:t>
            </a:r>
            <a:r>
              <a:rPr lang="en-US" sz="1600" dirty="0" smtClean="0">
                <a:latin typeface="Arial" panose="020B0604020202020204" pitchFamily="34" charset="0"/>
                <a:cs typeface="Arial" panose="020B0604020202020204" pitchFamily="34" charset="0"/>
              </a:rPr>
              <a:t>and an  </a:t>
            </a:r>
            <a:r>
              <a:rPr lang="en-US" sz="1600" dirty="0">
                <a:latin typeface="Arial" panose="020B0604020202020204" pitchFamily="34" charset="0"/>
                <a:cs typeface="Arial" panose="020B0604020202020204" pitchFamily="34" charset="0"/>
              </a:rPr>
              <a:t>annual return.</a:t>
            </a:r>
          </a:p>
          <a:p>
            <a:pPr marL="285750" indent="-285750" algn="just" fontAlgn="base">
              <a:buClr>
                <a:srgbClr val="F9B123"/>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Filing </a:t>
            </a:r>
            <a:r>
              <a:rPr lang="en-US" sz="1600" dirty="0">
                <a:latin typeface="Arial" panose="020B0604020202020204" pitchFamily="34" charset="0"/>
                <a:cs typeface="Arial" panose="020B0604020202020204" pitchFamily="34" charset="0"/>
              </a:rPr>
              <a:t>of returns shall be </a:t>
            </a:r>
            <a:r>
              <a:rPr lang="en-US" sz="1600" dirty="0" smtClean="0">
                <a:latin typeface="Arial" panose="020B0604020202020204" pitchFamily="34" charset="0"/>
                <a:cs typeface="Arial" panose="020B0604020202020204" pitchFamily="34" charset="0"/>
              </a:rPr>
              <a:t>completed </a:t>
            </a:r>
            <a:r>
              <a:rPr lang="en-US" sz="1600" dirty="0">
                <a:latin typeface="Arial" panose="020B0604020202020204" pitchFamily="34" charset="0"/>
                <a:cs typeface="Arial" panose="020B0604020202020204" pitchFamily="34" charset="0"/>
              </a:rPr>
              <a:t>online. All taxes can also be paid online.</a:t>
            </a:r>
          </a:p>
          <a:p>
            <a:pPr algn="just"/>
            <a:endParaRPr lang="en-IE" dirty="0">
              <a:latin typeface="Arial" panose="020B0604020202020204" pitchFamily="34" charset="0"/>
              <a:cs typeface="Arial" panose="020B0604020202020204" pitchFamily="34" charset="0"/>
            </a:endParaRPr>
          </a:p>
        </p:txBody>
      </p:sp>
      <p:cxnSp>
        <p:nvCxnSpPr>
          <p:cNvPr id="11" name="Straight Connector 10"/>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48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8" name="Text Placeholder 1"/>
          <p:cNvSpPr>
            <a:spLocks noGrp="1"/>
          </p:cNvSpPr>
          <p:nvPr>
            <p:ph type="body" sz="quarter" idx="12"/>
          </p:nvPr>
        </p:nvSpPr>
        <p:spPr>
          <a:xfrm>
            <a:off x="495328" y="414640"/>
            <a:ext cx="7825712" cy="580090"/>
          </a:xfrm>
        </p:spPr>
        <p:txBody>
          <a:bodyPr/>
          <a:lstStyle/>
          <a:p>
            <a:r>
              <a:rPr lang="en-IE" sz="2800" dirty="0" smtClean="0">
                <a:solidFill>
                  <a:schemeClr val="tx1"/>
                </a:solidFill>
              </a:rPr>
              <a:t>India – GST introduced 1</a:t>
            </a:r>
            <a:r>
              <a:rPr lang="en-IE" sz="2800" baseline="30000" dirty="0" smtClean="0">
                <a:solidFill>
                  <a:schemeClr val="tx1"/>
                </a:solidFill>
              </a:rPr>
              <a:t>st</a:t>
            </a:r>
            <a:r>
              <a:rPr lang="en-IE" sz="2800" dirty="0" smtClean="0">
                <a:solidFill>
                  <a:schemeClr val="tx1"/>
                </a:solidFill>
              </a:rPr>
              <a:t> July 2017 </a:t>
            </a:r>
            <a:endParaRPr lang="en-IE" sz="2800" dirty="0">
              <a:solidFill>
                <a:schemeClr val="tx1"/>
              </a:solidFill>
            </a:endParaRPr>
          </a:p>
          <a:p>
            <a:endParaRPr lang="en-IE" dirty="0"/>
          </a:p>
        </p:txBody>
      </p:sp>
      <p:sp>
        <p:nvSpPr>
          <p:cNvPr id="9" name="TextBox 8"/>
          <p:cNvSpPr txBox="1"/>
          <p:nvPr/>
        </p:nvSpPr>
        <p:spPr>
          <a:xfrm>
            <a:off x="495328" y="1343355"/>
            <a:ext cx="8648672" cy="4647426"/>
          </a:xfrm>
          <a:prstGeom prst="rect">
            <a:avLst/>
          </a:prstGeom>
          <a:noFill/>
        </p:spPr>
        <p:txBody>
          <a:bodyPr wrap="square" rtlCol="0">
            <a:spAutoFit/>
          </a:bodyPr>
          <a:lstStyle/>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The GST Council has approved a new simplified return filing process under which all taxpayers will have to file a maximum of one month tax return.</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Sales and purchases reported in one return.</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Avail on input credit based on the invoices uploaded by suppliers.</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VAT return table will be auto populated with basic sales and purchase information based on invoices uploaded.</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The new VAT return form is expected to be modular in format and will be completed based on the profile of the trader.</a:t>
            </a:r>
          </a:p>
          <a:p>
            <a:pPr marL="285750" indent="-285750" algn="just" fontAlgn="base">
              <a:buClr>
                <a:srgbClr val="F9B123"/>
              </a:buClr>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Upload – Lock - Pay</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Applicable from 2019</a:t>
            </a:r>
            <a:endParaRPr lang="en-US" sz="1600" dirty="0">
              <a:latin typeface="Arial" panose="020B0604020202020204" pitchFamily="34" charset="0"/>
              <a:cs typeface="Arial" panose="020B0604020202020204" pitchFamily="34" charset="0"/>
            </a:endParaRPr>
          </a:p>
          <a:p>
            <a:pPr algn="just" fontAlgn="base"/>
            <a:endParaRPr lang="en-US" sz="1600" b="1" dirty="0" smtClean="0"/>
          </a:p>
          <a:p>
            <a:pPr algn="just" fontAlgn="base"/>
            <a:endParaRPr lang="en-US" sz="1600" b="1" dirty="0" smtClean="0"/>
          </a:p>
        </p:txBody>
      </p:sp>
      <p:cxnSp>
        <p:nvCxnSpPr>
          <p:cNvPr id="11" name="Straight Connector 10"/>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604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19262"/>
            <a:ext cx="4306926" cy="618149"/>
          </a:xfrm>
        </p:spPr>
        <p:txBody>
          <a:bodyPr/>
          <a:lstStyle/>
          <a:p>
            <a:r>
              <a:rPr lang="en-IE" sz="3200" dirty="0" smtClean="0"/>
              <a:t>Digital Tax Measures</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Great ideas, great technological advances, no standardisation across jurisdictions</a:t>
            </a:r>
            <a:endParaRPr lang="en-IE"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95328" y="14374"/>
            <a:ext cx="4442432" cy="580090"/>
          </a:xfrm>
        </p:spPr>
        <p:txBody>
          <a:bodyPr/>
          <a:lstStyle/>
          <a:p>
            <a:r>
              <a:rPr lang="en-IE" sz="2800" dirty="0" smtClean="0">
                <a:solidFill>
                  <a:schemeClr val="tx1"/>
                </a:solidFill>
              </a:rPr>
              <a:t>GCC – VAT introduced from 1</a:t>
            </a:r>
            <a:r>
              <a:rPr lang="en-IE" sz="2800" baseline="30000" dirty="0" smtClean="0">
                <a:solidFill>
                  <a:schemeClr val="tx1"/>
                </a:solidFill>
              </a:rPr>
              <a:t>st</a:t>
            </a:r>
            <a:r>
              <a:rPr lang="en-IE" sz="2800" dirty="0" smtClean="0">
                <a:solidFill>
                  <a:schemeClr val="tx1"/>
                </a:solidFill>
              </a:rPr>
              <a:t> January 2018 </a:t>
            </a:r>
            <a:endParaRPr lang="en-IE" sz="2800" dirty="0">
              <a:solidFill>
                <a:schemeClr val="tx1"/>
              </a:solidFill>
            </a:endParaRPr>
          </a:p>
          <a:p>
            <a:endParaRPr lang="en-IE" dirty="0"/>
          </a:p>
        </p:txBody>
      </p:sp>
      <p:sp>
        <p:nvSpPr>
          <p:cNvPr id="6" name="TextBox 5"/>
          <p:cNvSpPr txBox="1"/>
          <p:nvPr/>
        </p:nvSpPr>
        <p:spPr>
          <a:xfrm>
            <a:off x="520810" y="1345094"/>
            <a:ext cx="8394590" cy="4031873"/>
          </a:xfrm>
          <a:prstGeom prst="rect">
            <a:avLst/>
          </a:prstGeom>
          <a:noFill/>
        </p:spPr>
        <p:txBody>
          <a:bodyPr wrap="square" rtlCol="0">
            <a:spAutoFit/>
          </a:bodyPr>
          <a:lstStyle/>
          <a:p>
            <a:pPr marL="285750" indent="-285750" algn="just">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In 2016, the six member states of the Gulf Cooperation Council (GCC) signed an agreement binding each to introduce a national Value Added </a:t>
            </a:r>
            <a:r>
              <a:rPr lang="en-US" sz="1600" dirty="0" smtClean="0">
                <a:latin typeface="Arial" panose="020B0604020202020204" pitchFamily="34" charset="0"/>
                <a:cs typeface="Arial" panose="020B0604020202020204" pitchFamily="34" charset="0"/>
              </a:rPr>
              <a:t>Tax</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5%</a:t>
            </a: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Saudi </a:t>
            </a:r>
            <a:r>
              <a:rPr lang="en-US" sz="1600" dirty="0">
                <a:latin typeface="Arial" panose="020B0604020202020204" pitchFamily="34" charset="0"/>
                <a:cs typeface="Arial" panose="020B0604020202020204" pitchFamily="34" charset="0"/>
              </a:rPr>
              <a:t>Arabia and the United Arab Emirates began implementing VAT on January 1, 2018</a:t>
            </a:r>
            <a:r>
              <a:rPr lang="en-US" sz="1600" dirty="0" smtClean="0">
                <a:latin typeface="Arial" panose="020B0604020202020204" pitchFamily="34" charset="0"/>
                <a:cs typeface="Arial" panose="020B0604020202020204" pitchFamily="34" charset="0"/>
              </a:rPr>
              <a:t>.</a:t>
            </a: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When will the other four GCC members—Bahrain, Kuwait, Oman and </a:t>
            </a:r>
            <a:r>
              <a:rPr lang="en-US" sz="1600" dirty="0" smtClean="0">
                <a:latin typeface="Arial" panose="020B0604020202020204" pitchFamily="34" charset="0"/>
                <a:cs typeface="Arial" panose="020B0604020202020204" pitchFamily="34" charset="0"/>
              </a:rPr>
              <a:t>Qatar— follow </a:t>
            </a:r>
            <a:r>
              <a:rPr lang="en-US" sz="1600" dirty="0">
                <a:latin typeface="Arial" panose="020B0604020202020204" pitchFamily="34" charset="0"/>
                <a:cs typeface="Arial" panose="020B0604020202020204" pitchFamily="34" charset="0"/>
              </a:rPr>
              <a:t>suit</a:t>
            </a:r>
            <a:r>
              <a:rPr lang="en-US" sz="1600" dirty="0" smtClean="0">
                <a:latin typeface="Arial" panose="020B0604020202020204" pitchFamily="34" charset="0"/>
                <a:cs typeface="Arial" panose="020B0604020202020204" pitchFamily="34" charset="0"/>
              </a:rPr>
              <a:t>?</a:t>
            </a: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“Technically </a:t>
            </a:r>
            <a:r>
              <a:rPr lang="en-US" sz="1600" dirty="0">
                <a:latin typeface="Arial" panose="020B0604020202020204" pitchFamily="34" charset="0"/>
                <a:cs typeface="Arial" panose="020B0604020202020204" pitchFamily="34" charset="0"/>
              </a:rPr>
              <a:t>they should be able to be ready in a year and a half</a:t>
            </a:r>
            <a:r>
              <a:rPr lang="en-US" sz="1600" dirty="0" smtClean="0">
                <a:latin typeface="Arial" panose="020B0604020202020204" pitchFamily="34" charset="0"/>
                <a:cs typeface="Arial" panose="020B0604020202020204" pitchFamily="34" charset="0"/>
              </a:rPr>
              <a:t>,” (mid-Q3 2019) </a:t>
            </a:r>
            <a:r>
              <a:rPr lang="en-US" sz="1600" dirty="0" err="1">
                <a:latin typeface="Arial" panose="020B0604020202020204" pitchFamily="34" charset="0"/>
                <a:cs typeface="Arial" panose="020B0604020202020204" pitchFamily="34" charset="0"/>
              </a:rPr>
              <a:t>Abdelhak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Senhadji</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Deputy </a:t>
            </a:r>
            <a:r>
              <a:rPr lang="en-US" sz="1600" dirty="0">
                <a:latin typeface="Arial" panose="020B0604020202020204" pitchFamily="34" charset="0"/>
                <a:cs typeface="Arial" panose="020B0604020202020204" pitchFamily="34" charset="0"/>
              </a:rPr>
              <a:t>D</a:t>
            </a:r>
            <a:r>
              <a:rPr lang="en-US" sz="1600" dirty="0" smtClean="0">
                <a:latin typeface="Arial" panose="020B0604020202020204" pitchFamily="34" charset="0"/>
                <a:cs typeface="Arial" panose="020B0604020202020204" pitchFamily="34" charset="0"/>
              </a:rPr>
              <a:t>irector </a:t>
            </a:r>
            <a:r>
              <a:rPr lang="en-US" sz="1600" dirty="0">
                <a:latin typeface="Arial" panose="020B0604020202020204" pitchFamily="34" charset="0"/>
                <a:cs typeface="Arial" panose="020B0604020202020204" pitchFamily="34" charset="0"/>
              </a:rPr>
              <a:t>of T</a:t>
            </a:r>
            <a:r>
              <a:rPr lang="en-US" sz="1600" dirty="0" smtClean="0">
                <a:latin typeface="Arial" panose="020B0604020202020204" pitchFamily="34" charset="0"/>
                <a:cs typeface="Arial" panose="020B0604020202020204" pitchFamily="34" charset="0"/>
              </a:rPr>
              <a:t>he </a:t>
            </a:r>
            <a:r>
              <a:rPr lang="en-US" sz="1600" dirty="0">
                <a:latin typeface="Arial" panose="020B0604020202020204" pitchFamily="34" charset="0"/>
                <a:cs typeface="Arial" panose="020B0604020202020204" pitchFamily="34" charset="0"/>
              </a:rPr>
              <a:t>F</a:t>
            </a:r>
            <a:r>
              <a:rPr lang="en-US" sz="1600" dirty="0" smtClean="0">
                <a:latin typeface="Arial" panose="020B0604020202020204" pitchFamily="34" charset="0"/>
                <a:cs typeface="Arial" panose="020B0604020202020204" pitchFamily="34" charset="0"/>
              </a:rPr>
              <a:t>iscal </a:t>
            </a:r>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ffairs </a:t>
            </a:r>
            <a:r>
              <a:rPr lang="en-US" sz="1600" dirty="0">
                <a:latin typeface="Arial" panose="020B0604020202020204" pitchFamily="34" charset="0"/>
                <a:cs typeface="Arial" panose="020B0604020202020204" pitchFamily="34" charset="0"/>
              </a:rPr>
              <a:t>D</a:t>
            </a:r>
            <a:r>
              <a:rPr lang="en-US" sz="1600" dirty="0" smtClean="0">
                <a:latin typeface="Arial" panose="020B0604020202020204" pitchFamily="34" charset="0"/>
                <a:cs typeface="Arial" panose="020B0604020202020204" pitchFamily="34" charset="0"/>
              </a:rPr>
              <a:t>epartment </a:t>
            </a:r>
            <a:r>
              <a:rPr lang="en-US" sz="1600" dirty="0">
                <a:latin typeface="Arial" panose="020B0604020202020204" pitchFamily="34" charset="0"/>
                <a:cs typeface="Arial" panose="020B0604020202020204" pitchFamily="34" charset="0"/>
              </a:rPr>
              <a:t>at the </a:t>
            </a:r>
            <a:r>
              <a:rPr lang="en-US" sz="1600" dirty="0" smtClean="0">
                <a:latin typeface="Arial" panose="020B0604020202020204" pitchFamily="34" charset="0"/>
                <a:cs typeface="Arial" panose="020B0604020202020204" pitchFamily="34" charset="0"/>
              </a:rPr>
              <a:t>IMF</a:t>
            </a:r>
            <a:endParaRPr lang="en-US" sz="1600" b="1"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endParaRPr lang="en-US" sz="1600" b="1" dirty="0" smtClean="0"/>
          </a:p>
        </p:txBody>
      </p:sp>
      <p:cxnSp>
        <p:nvCxnSpPr>
          <p:cNvPr id="7" name="Straight Connector 6"/>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526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77438" y="21659"/>
            <a:ext cx="5173952" cy="580090"/>
          </a:xfrm>
        </p:spPr>
        <p:txBody>
          <a:bodyPr/>
          <a:lstStyle/>
          <a:p>
            <a:r>
              <a:rPr lang="en-IE" sz="2800" dirty="0" smtClean="0">
                <a:solidFill>
                  <a:schemeClr val="tx1"/>
                </a:solidFill>
              </a:rPr>
              <a:t>GCC – VAT introduced from 1</a:t>
            </a:r>
            <a:r>
              <a:rPr lang="en-IE" sz="2800" baseline="30000" dirty="0" smtClean="0">
                <a:solidFill>
                  <a:schemeClr val="tx1"/>
                </a:solidFill>
              </a:rPr>
              <a:t>st</a:t>
            </a:r>
            <a:r>
              <a:rPr lang="en-IE" sz="2800" dirty="0" smtClean="0">
                <a:solidFill>
                  <a:schemeClr val="tx1"/>
                </a:solidFill>
              </a:rPr>
              <a:t> January 2018 </a:t>
            </a:r>
            <a:endParaRPr lang="en-IE" sz="2800" dirty="0">
              <a:solidFill>
                <a:schemeClr val="tx1"/>
              </a:solidFill>
            </a:endParaRPr>
          </a:p>
          <a:p>
            <a:endParaRPr lang="en-IE" dirty="0"/>
          </a:p>
        </p:txBody>
      </p:sp>
      <p:sp>
        <p:nvSpPr>
          <p:cNvPr id="6" name="TextBox 5"/>
          <p:cNvSpPr txBox="1"/>
          <p:nvPr/>
        </p:nvSpPr>
        <p:spPr>
          <a:xfrm>
            <a:off x="495328" y="1431829"/>
            <a:ext cx="7642832" cy="3816429"/>
          </a:xfrm>
          <a:prstGeom prst="rect">
            <a:avLst/>
          </a:prstGeom>
          <a:noFill/>
        </p:spPr>
        <p:txBody>
          <a:bodyPr wrap="square" rtlCol="0">
            <a:spAutoFit/>
          </a:bodyPr>
          <a:lstStyle/>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VAT in UAE and KSA very similar to the EU VAT system.</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Consistency between states?</a:t>
            </a:r>
          </a:p>
          <a:p>
            <a:pPr marL="285750" indent="-285750" algn="just" fontAlgn="base">
              <a:buClr>
                <a:srgbClr val="F9B123"/>
              </a:buClr>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Differing lists of exemptions and zero rated supplies.</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742950" lvl="1" indent="-285750" algn="just" fontAlgn="base">
              <a:lnSpc>
                <a:spcPct val="150000"/>
              </a:lnSpc>
              <a:buClr>
                <a:srgbClr val="F9B123"/>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E.g. Education – UAE, typically zero rated, KSA, typically exempt from VAT for public school and </a:t>
            </a:r>
            <a:r>
              <a:rPr lang="en-US" sz="1600" dirty="0" err="1" smtClean="0">
                <a:latin typeface="Arial" panose="020B0604020202020204" pitchFamily="34" charset="0"/>
                <a:cs typeface="Arial" panose="020B0604020202020204" pitchFamily="34" charset="0"/>
              </a:rPr>
              <a:t>VATable</a:t>
            </a:r>
            <a:r>
              <a:rPr lang="en-US" sz="1600" dirty="0" smtClean="0">
                <a:latin typeface="Arial" panose="020B0604020202020204" pitchFamily="34" charset="0"/>
                <a:cs typeface="Arial" panose="020B0604020202020204" pitchFamily="34" charset="0"/>
              </a:rPr>
              <a:t> at the standard rate for private schools.</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Different VAT return filing periods and deadlines.</a:t>
            </a: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UAE, typically quarterly and KSA typically monthly.</a:t>
            </a:r>
            <a:endParaRPr lang="en-US" sz="1600" dirty="0">
              <a:latin typeface="Arial" panose="020B0604020202020204" pitchFamily="34" charset="0"/>
              <a:cs typeface="Arial" panose="020B0604020202020204" pitchFamily="34" charset="0"/>
            </a:endParaRPr>
          </a:p>
          <a:p>
            <a:pPr algn="just" fontAlgn="base"/>
            <a:endParaRPr lang="en-US" sz="1600" b="1" dirty="0" smtClean="0">
              <a:latin typeface="Arial" panose="020B0604020202020204" pitchFamily="34" charset="0"/>
              <a:cs typeface="Arial" panose="020B0604020202020204" pitchFamily="34" charset="0"/>
            </a:endParaRPr>
          </a:p>
          <a:p>
            <a:pPr algn="just" fontAlgn="base"/>
            <a:endParaRPr lang="en-US" sz="1600" b="1" dirty="0" smtClean="0">
              <a:latin typeface="Arial" panose="020B0604020202020204" pitchFamily="34" charset="0"/>
              <a:cs typeface="Arial" panose="020B0604020202020204" pitchFamily="34" charset="0"/>
            </a:endParaRPr>
          </a:p>
        </p:txBody>
      </p:sp>
      <p:cxnSp>
        <p:nvCxnSpPr>
          <p:cNvPr id="7" name="Straight Connector 6"/>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81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60358" y="41893"/>
            <a:ext cx="5265392" cy="580090"/>
          </a:xfrm>
        </p:spPr>
        <p:txBody>
          <a:bodyPr/>
          <a:lstStyle/>
          <a:p>
            <a:r>
              <a:rPr lang="en-IE" sz="2800" dirty="0" smtClean="0">
                <a:solidFill>
                  <a:schemeClr val="tx1"/>
                </a:solidFill>
              </a:rPr>
              <a:t>Malaysia – GST scrapped from 1</a:t>
            </a:r>
            <a:r>
              <a:rPr lang="en-IE" sz="2800" baseline="30000" dirty="0" smtClean="0">
                <a:solidFill>
                  <a:schemeClr val="tx1"/>
                </a:solidFill>
              </a:rPr>
              <a:t>st</a:t>
            </a:r>
            <a:r>
              <a:rPr lang="en-IE" sz="2800" dirty="0" smtClean="0">
                <a:solidFill>
                  <a:schemeClr val="tx1"/>
                </a:solidFill>
              </a:rPr>
              <a:t> June 2018 </a:t>
            </a:r>
            <a:endParaRPr lang="en-IE" sz="2800" dirty="0">
              <a:solidFill>
                <a:schemeClr val="tx1"/>
              </a:solidFill>
            </a:endParaRPr>
          </a:p>
          <a:p>
            <a:endParaRPr lang="en-IE" dirty="0"/>
          </a:p>
        </p:txBody>
      </p:sp>
      <p:sp>
        <p:nvSpPr>
          <p:cNvPr id="6" name="TextBox 5"/>
          <p:cNvSpPr txBox="1"/>
          <p:nvPr/>
        </p:nvSpPr>
        <p:spPr>
          <a:xfrm>
            <a:off x="468947" y="1343838"/>
            <a:ext cx="8206105" cy="3570208"/>
          </a:xfrm>
          <a:prstGeom prst="rect">
            <a:avLst/>
          </a:prstGeom>
          <a:noFill/>
        </p:spPr>
        <p:txBody>
          <a:bodyPr wrap="square" rtlCol="0">
            <a:spAutoFit/>
          </a:bodyPr>
          <a:lstStyle/>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GST was introduced in 2015 and has since been blamed for the rising cost of living in Malaysia.</a:t>
            </a:r>
          </a:p>
          <a:p>
            <a:pPr marL="285750" indent="-285750" algn="just" fontAlgn="base">
              <a:buClr>
                <a:srgbClr val="F9B123"/>
              </a:buClr>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Sales and Services Tax (SST) was reintroduced on 1 September 2018.</a:t>
            </a: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With the proposition that the SST will decrease living expenses to the general population, economists have raised concerns about how the government will find new sources to match the </a:t>
            </a:r>
            <a:r>
              <a:rPr lang="en-US" sz="1600" dirty="0">
                <a:latin typeface="Arial" panose="020B0604020202020204" pitchFamily="34" charset="0"/>
                <a:cs typeface="Arial" panose="020B0604020202020204" pitchFamily="34" charset="0"/>
                <a:hlinkClick r:id="rId3"/>
              </a:rPr>
              <a:t>GST revenue collection</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 SST is only charged on taxable goods manufactured by a taxable person or a business that has an annual turnover exceeding </a:t>
            </a:r>
            <a:r>
              <a:rPr lang="en-US" sz="1600" dirty="0">
                <a:latin typeface="Arial" panose="020B0604020202020204" pitchFamily="34" charset="0"/>
                <a:cs typeface="Arial" panose="020B0604020202020204" pitchFamily="34" charset="0"/>
                <a:hlinkClick r:id="rId4"/>
              </a:rPr>
              <a:t>500,000</a:t>
            </a:r>
            <a:r>
              <a:rPr lang="en-US" sz="1600" dirty="0">
                <a:latin typeface="Arial" panose="020B0604020202020204" pitchFamily="34" charset="0"/>
                <a:cs typeface="Arial" panose="020B0604020202020204" pitchFamily="34" charset="0"/>
              </a:rPr>
              <a:t> ringgit ($169,000). </a:t>
            </a:r>
            <a:endParaRPr lang="en-US" sz="1600" dirty="0" smtClean="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fontAlgn="base">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Among </a:t>
            </a:r>
            <a:r>
              <a:rPr lang="en-US" sz="1600" dirty="0">
                <a:latin typeface="Arial" panose="020B0604020202020204" pitchFamily="34" charset="0"/>
                <a:cs typeface="Arial" panose="020B0604020202020204" pitchFamily="34" charset="0"/>
              </a:rPr>
              <a:t>the items that will not be taxed are rice, cooking oil, bread and baby products.</a:t>
            </a:r>
            <a:endParaRPr lang="en-US" sz="1600" b="1" dirty="0" smtClean="0">
              <a:latin typeface="Arial" panose="020B0604020202020204" pitchFamily="34" charset="0"/>
              <a:cs typeface="Arial" panose="020B0604020202020204" pitchFamily="34" charset="0"/>
            </a:endParaRPr>
          </a:p>
          <a:p>
            <a:pPr algn="just" fontAlgn="base"/>
            <a:endParaRPr lang="en-US" sz="1600" b="1" dirty="0" smtClean="0">
              <a:latin typeface="Arial" panose="020B0604020202020204" pitchFamily="34" charset="0"/>
              <a:cs typeface="Arial" panose="020B0604020202020204" pitchFamily="34" charset="0"/>
            </a:endParaRPr>
          </a:p>
        </p:txBody>
      </p:sp>
      <p:cxnSp>
        <p:nvCxnSpPr>
          <p:cNvPr id="7" name="Straight Connector 6"/>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642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902142"/>
            <a:ext cx="4306926" cy="618149"/>
          </a:xfrm>
        </p:spPr>
        <p:txBody>
          <a:bodyPr/>
          <a:lstStyle/>
          <a:p>
            <a:r>
              <a:rPr lang="en-IE" sz="3200" dirty="0" smtClean="0"/>
              <a:t>VAT/GST rates</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Changes and trends</a:t>
            </a:r>
            <a:endParaRPr lang="en-IE" sz="1800" dirty="0"/>
          </a:p>
        </p:txBody>
      </p:sp>
    </p:spTree>
    <p:extLst>
      <p:ext uri="{BB962C8B-B14F-4D97-AF65-F5344CB8AC3E}">
        <p14:creationId xmlns:p14="http://schemas.microsoft.com/office/powerpoint/2010/main" val="1158925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3" y="759142"/>
            <a:ext cx="90010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0" name="Table Placeholder 15"/>
          <p:cNvGraphicFramePr>
            <a:graphicFrameLocks noGrp="1"/>
          </p:cNvGraphicFramePr>
          <p:nvPr>
            <p:ph type="tbl" sz="quarter" idx="13"/>
            <p:extLst>
              <p:ext uri="{D42A27DB-BD31-4B8C-83A1-F6EECF244321}">
                <p14:modId xmlns:p14="http://schemas.microsoft.com/office/powerpoint/2010/main" val="1946752118"/>
              </p:ext>
            </p:extLst>
          </p:nvPr>
        </p:nvGraphicFramePr>
        <p:xfrm>
          <a:off x="640080" y="1116345"/>
          <a:ext cx="8143256" cy="4266235"/>
        </p:xfrm>
        <a:graphic>
          <a:graphicData uri="http://schemas.openxmlformats.org/drawingml/2006/table">
            <a:tbl>
              <a:tblPr firstRow="1" bandRow="1">
                <a:tableStyleId>{08FB837D-C827-4EFA-A057-4D05807E0F7C}</a:tableStyleId>
              </a:tblPr>
              <a:tblGrid>
                <a:gridCol w="2035814">
                  <a:extLst>
                    <a:ext uri="{9D8B030D-6E8A-4147-A177-3AD203B41FA5}">
                      <a16:colId xmlns:a16="http://schemas.microsoft.com/office/drawing/2014/main" xmlns="" val="20000"/>
                    </a:ext>
                  </a:extLst>
                </a:gridCol>
                <a:gridCol w="2035814">
                  <a:extLst>
                    <a:ext uri="{9D8B030D-6E8A-4147-A177-3AD203B41FA5}">
                      <a16:colId xmlns:a16="http://schemas.microsoft.com/office/drawing/2014/main" xmlns="" val="20001"/>
                    </a:ext>
                  </a:extLst>
                </a:gridCol>
                <a:gridCol w="2035814">
                  <a:extLst>
                    <a:ext uri="{9D8B030D-6E8A-4147-A177-3AD203B41FA5}">
                      <a16:colId xmlns:a16="http://schemas.microsoft.com/office/drawing/2014/main" xmlns="" val="20002"/>
                    </a:ext>
                  </a:extLst>
                </a:gridCol>
                <a:gridCol w="2035814">
                  <a:extLst>
                    <a:ext uri="{9D8B030D-6E8A-4147-A177-3AD203B41FA5}">
                      <a16:colId xmlns:a16="http://schemas.microsoft.com/office/drawing/2014/main" xmlns="" val="4030609802"/>
                    </a:ext>
                  </a:extLst>
                </a:gridCol>
              </a:tblGrid>
              <a:tr h="433870">
                <a:tc>
                  <a:txBody>
                    <a:bodyPr/>
                    <a:lstStyle/>
                    <a:p>
                      <a:pPr algn="ctr"/>
                      <a:r>
                        <a:rPr lang="en-IE" sz="1200" dirty="0" smtClean="0"/>
                        <a:t>Country</a:t>
                      </a:r>
                      <a:endParaRPr lang="id-ID" sz="1200" b="0" dirty="0">
                        <a:latin typeface="Arial" panose="020B0604020202020204" pitchFamily="34" charset="0"/>
                        <a:cs typeface="Arial" panose="020B0604020202020204" pitchFamily="34" charset="0"/>
                      </a:endParaRPr>
                    </a:p>
                  </a:txBody>
                  <a:tcPr marL="91511" marR="91511" anchor="ctr">
                    <a:solidFill>
                      <a:srgbClr val="4D9DC3"/>
                    </a:solidFill>
                  </a:tcPr>
                </a:tc>
                <a:tc>
                  <a:txBody>
                    <a:bodyPr/>
                    <a:lstStyle/>
                    <a:p>
                      <a:pPr algn="ctr"/>
                      <a:r>
                        <a:rPr lang="en-IE" sz="1200" dirty="0" smtClean="0"/>
                        <a:t>Change</a:t>
                      </a:r>
                      <a:endParaRPr lang="id-ID" sz="1200" b="0" dirty="0">
                        <a:latin typeface="Arial" panose="020B0604020202020204" pitchFamily="34" charset="0"/>
                        <a:cs typeface="Arial" panose="020B0604020202020204" pitchFamily="34" charset="0"/>
                      </a:endParaRPr>
                    </a:p>
                  </a:txBody>
                  <a:tcPr marL="91511" marR="91511" anchor="ctr">
                    <a:solidFill>
                      <a:srgbClr val="4D9DC3"/>
                    </a:solidFill>
                  </a:tcPr>
                </a:tc>
                <a:tc>
                  <a:txBody>
                    <a:bodyPr/>
                    <a:lstStyle/>
                    <a:p>
                      <a:pPr algn="ctr"/>
                      <a:r>
                        <a:rPr lang="en-IE" sz="1200" dirty="0" smtClean="0"/>
                        <a:t>Effectiv</a:t>
                      </a:r>
                      <a:r>
                        <a:rPr lang="en-IE" sz="1200" baseline="0" dirty="0" smtClean="0"/>
                        <a:t>e date</a:t>
                      </a:r>
                      <a:endParaRPr lang="id-ID" sz="1200" b="0" dirty="0">
                        <a:latin typeface="Arial" panose="020B0604020202020204" pitchFamily="34" charset="0"/>
                        <a:cs typeface="Arial" panose="020B0604020202020204" pitchFamily="34" charset="0"/>
                      </a:endParaRPr>
                    </a:p>
                  </a:txBody>
                  <a:tcPr marL="91511" marR="91511" anchor="ctr">
                    <a:solidFill>
                      <a:srgbClr val="4D9DC3"/>
                    </a:solidFill>
                  </a:tcPr>
                </a:tc>
                <a:tc>
                  <a:txBody>
                    <a:bodyPr/>
                    <a:lstStyle/>
                    <a:p>
                      <a:pPr algn="ctr"/>
                      <a:r>
                        <a:rPr lang="en-IE" sz="1200" dirty="0" smtClean="0"/>
                        <a:t>Trend</a:t>
                      </a:r>
                      <a:endParaRPr lang="id-ID" sz="1200" b="0" dirty="0">
                        <a:latin typeface="Arial" panose="020B0604020202020204" pitchFamily="34" charset="0"/>
                        <a:cs typeface="Arial" panose="020B0604020202020204" pitchFamily="34" charset="0"/>
                      </a:endParaRPr>
                    </a:p>
                  </a:txBody>
                  <a:tcPr marL="91511" marR="91511" anchor="ctr">
                    <a:solidFill>
                      <a:srgbClr val="4D9DC3"/>
                    </a:solidFill>
                  </a:tcPr>
                </a:tc>
                <a:extLst>
                  <a:ext uri="{0D108BD9-81ED-4DB2-BD59-A6C34878D82A}">
                    <a16:rowId xmlns:a16="http://schemas.microsoft.com/office/drawing/2014/main" xmlns="" val="10000"/>
                  </a:ext>
                </a:extLst>
              </a:tr>
              <a:tr h="582959">
                <a:tc>
                  <a:txBody>
                    <a:bodyPr/>
                    <a:lstStyle/>
                    <a:p>
                      <a:pPr algn="l"/>
                      <a:r>
                        <a:rPr lang="en-IE" sz="1100" b="1" dirty="0" smtClean="0"/>
                        <a:t>Austria</a:t>
                      </a:r>
                      <a:endParaRPr lang="id-ID" sz="1100" b="1"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l"/>
                      <a:r>
                        <a:rPr lang="en-IE" sz="1100" dirty="0" smtClean="0"/>
                        <a:t>13% to 10% on accommodation</a:t>
                      </a:r>
                      <a:r>
                        <a:rPr lang="en-IE" sz="1100" baseline="0" dirty="0" smtClean="0"/>
                        <a:t> services</a:t>
                      </a:r>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ctr"/>
                      <a:r>
                        <a:rPr lang="en-IE" sz="1100" dirty="0" smtClean="0"/>
                        <a:t>1 Nov 2018</a:t>
                      </a:r>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l"/>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extLst>
                  <a:ext uri="{0D108BD9-81ED-4DB2-BD59-A6C34878D82A}">
                    <a16:rowId xmlns:a16="http://schemas.microsoft.com/office/drawing/2014/main" xmlns="" val="10001"/>
                  </a:ext>
                </a:extLst>
              </a:tr>
              <a:tr h="663380">
                <a:tc>
                  <a:txBody>
                    <a:bodyPr/>
                    <a:lstStyle/>
                    <a:p>
                      <a:pPr algn="l"/>
                      <a:r>
                        <a:rPr lang="en-US" sz="1100" b="1" dirty="0" smtClean="0"/>
                        <a:t>Croatia</a:t>
                      </a:r>
                      <a:endParaRPr lang="en-US" sz="1100" b="1" dirty="0" smtClean="0">
                        <a:latin typeface="Arial" panose="020B0604020202020204" pitchFamily="34" charset="0"/>
                        <a:cs typeface="Arial" panose="020B0604020202020204" pitchFamily="34" charset="0"/>
                      </a:endParaRPr>
                    </a:p>
                  </a:txBody>
                  <a:tcPr marL="91511" marR="91511" anchor="ctr"/>
                </a:tc>
                <a:tc>
                  <a:txBody>
                    <a:bodyPr/>
                    <a:lstStyle/>
                    <a:p>
                      <a:pPr algn="l"/>
                      <a:r>
                        <a:rPr lang="en-IE" sz="1100" dirty="0" smtClean="0"/>
                        <a:t>25% to 24% standard</a:t>
                      </a:r>
                      <a:r>
                        <a:rPr lang="en-IE" sz="1100" baseline="0" dirty="0" smtClean="0"/>
                        <a:t> rate</a:t>
                      </a:r>
                      <a:endParaRPr lang="id-ID" sz="1100" dirty="0">
                        <a:latin typeface="Arial" panose="020B0604020202020204" pitchFamily="34" charset="0"/>
                        <a:cs typeface="Arial" panose="020B0604020202020204" pitchFamily="34" charset="0"/>
                      </a:endParaRPr>
                    </a:p>
                  </a:txBody>
                  <a:tcPr marL="91511" marR="91511" anchor="ctr"/>
                </a:tc>
                <a:tc>
                  <a:txBody>
                    <a:bodyPr/>
                    <a:lstStyle/>
                    <a:p>
                      <a:pPr algn="ctr"/>
                      <a:r>
                        <a:rPr lang="en-IE" sz="1100" dirty="0" smtClean="0"/>
                        <a:t>1 Jan 2019</a:t>
                      </a:r>
                      <a:endParaRPr lang="id-ID" sz="1100" dirty="0">
                        <a:latin typeface="Arial" panose="020B0604020202020204" pitchFamily="34" charset="0"/>
                        <a:cs typeface="Arial" panose="020B0604020202020204" pitchFamily="34" charset="0"/>
                      </a:endParaRPr>
                    </a:p>
                  </a:txBody>
                  <a:tcPr marL="91511" marR="91511" anchor="ctr"/>
                </a:tc>
                <a:tc>
                  <a:txBody>
                    <a:bodyPr/>
                    <a:lstStyle/>
                    <a:p>
                      <a:pPr algn="l"/>
                      <a:endParaRPr lang="id-ID" sz="1100" dirty="0">
                        <a:latin typeface="Arial" panose="020B0604020202020204" pitchFamily="34" charset="0"/>
                        <a:cs typeface="Arial" panose="020B0604020202020204" pitchFamily="34" charset="0"/>
                      </a:endParaRPr>
                    </a:p>
                  </a:txBody>
                  <a:tcPr marL="91511" marR="91511" anchor="ctr"/>
                </a:tc>
                <a:extLst>
                  <a:ext uri="{0D108BD9-81ED-4DB2-BD59-A6C34878D82A}">
                    <a16:rowId xmlns:a16="http://schemas.microsoft.com/office/drawing/2014/main" xmlns="" val="10002"/>
                  </a:ext>
                </a:extLst>
              </a:tr>
              <a:tr h="594360">
                <a:tc>
                  <a:txBody>
                    <a:bodyPr/>
                    <a:lstStyle/>
                    <a:p>
                      <a:pPr algn="l"/>
                      <a:r>
                        <a:rPr lang="en-IE" sz="1100" b="1" dirty="0" smtClean="0"/>
                        <a:t>Iceland</a:t>
                      </a:r>
                      <a:endParaRPr lang="id-ID" sz="1100" b="1"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l"/>
                      <a:r>
                        <a:rPr lang="en-IE" sz="1100" dirty="0" smtClean="0"/>
                        <a:t>24% to 22.5% standard rate</a:t>
                      </a:r>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ctr"/>
                      <a:r>
                        <a:rPr lang="en-IE" sz="1100" dirty="0" smtClean="0"/>
                        <a:t>1 Jan 2019</a:t>
                      </a:r>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l"/>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extLst>
                  <a:ext uri="{0D108BD9-81ED-4DB2-BD59-A6C34878D82A}">
                    <a16:rowId xmlns:a16="http://schemas.microsoft.com/office/drawing/2014/main" xmlns="" val="10003"/>
                  </a:ext>
                </a:extLst>
              </a:tr>
              <a:tr h="594360">
                <a:tc>
                  <a:txBody>
                    <a:bodyPr/>
                    <a:lstStyle/>
                    <a:p>
                      <a:pPr algn="l"/>
                      <a:r>
                        <a:rPr lang="en-IE" sz="1100" b="1" dirty="0" smtClean="0"/>
                        <a:t>Romania</a:t>
                      </a:r>
                      <a:endParaRPr lang="id-ID" sz="1100" b="1" dirty="0">
                        <a:latin typeface="Arial" panose="020B0604020202020204" pitchFamily="34" charset="0"/>
                        <a:cs typeface="Arial" panose="020B0604020202020204" pitchFamily="34" charset="0"/>
                      </a:endParaRPr>
                    </a:p>
                  </a:txBody>
                  <a:tcPr marL="91511" marR="91511" anchor="ctr"/>
                </a:tc>
                <a:tc>
                  <a:txBody>
                    <a:bodyPr/>
                    <a:lstStyle/>
                    <a:p>
                      <a:pPr algn="l"/>
                      <a:r>
                        <a:rPr lang="en-IE" sz="1100" dirty="0" smtClean="0"/>
                        <a:t>19% to 18% standard</a:t>
                      </a:r>
                      <a:r>
                        <a:rPr lang="en-IE" sz="1100" baseline="0" dirty="0" smtClean="0"/>
                        <a:t> rate</a:t>
                      </a:r>
                      <a:endParaRPr lang="id-ID" sz="1100" dirty="0">
                        <a:latin typeface="Arial" panose="020B0604020202020204" pitchFamily="34" charset="0"/>
                        <a:cs typeface="Arial" panose="020B0604020202020204" pitchFamily="34" charset="0"/>
                      </a:endParaRPr>
                    </a:p>
                  </a:txBody>
                  <a:tcPr marL="91511" marR="91511" anchor="ctr"/>
                </a:tc>
                <a:tc>
                  <a:txBody>
                    <a:bodyPr/>
                    <a:lstStyle/>
                    <a:p>
                      <a:pPr algn="ctr"/>
                      <a:r>
                        <a:rPr lang="en-IE" sz="1100" dirty="0" smtClean="0"/>
                        <a:t>1 Jan 2019</a:t>
                      </a:r>
                      <a:endParaRPr lang="id-ID" sz="1100" dirty="0">
                        <a:latin typeface="Arial" panose="020B0604020202020204" pitchFamily="34" charset="0"/>
                        <a:cs typeface="Arial" panose="020B0604020202020204" pitchFamily="34" charset="0"/>
                      </a:endParaRPr>
                    </a:p>
                  </a:txBody>
                  <a:tcPr marL="91511" marR="91511" anchor="ctr"/>
                </a:tc>
                <a:tc>
                  <a:txBody>
                    <a:bodyPr/>
                    <a:lstStyle/>
                    <a:p>
                      <a:pPr algn="l"/>
                      <a:endParaRPr lang="id-ID" sz="1100" dirty="0">
                        <a:latin typeface="Arial" panose="020B0604020202020204" pitchFamily="34" charset="0"/>
                        <a:cs typeface="Arial" panose="020B0604020202020204" pitchFamily="34" charset="0"/>
                      </a:endParaRPr>
                    </a:p>
                  </a:txBody>
                  <a:tcPr marL="91511" marR="91511" anchor="ctr"/>
                </a:tc>
                <a:extLst>
                  <a:ext uri="{0D108BD9-81ED-4DB2-BD59-A6C34878D82A}">
                    <a16:rowId xmlns:a16="http://schemas.microsoft.com/office/drawing/2014/main" xmlns="" val="1197734683"/>
                  </a:ext>
                </a:extLst>
              </a:tr>
              <a:tr h="685800">
                <a:tc>
                  <a:txBody>
                    <a:bodyPr/>
                    <a:lstStyle/>
                    <a:p>
                      <a:pPr algn="l"/>
                      <a:r>
                        <a:rPr lang="en-IE" sz="1100" b="1" dirty="0" smtClean="0"/>
                        <a:t>Netherlands</a:t>
                      </a:r>
                      <a:endParaRPr lang="id-ID" sz="1100" b="1"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l"/>
                      <a:r>
                        <a:rPr lang="en-IE" sz="1100" dirty="0" smtClean="0"/>
                        <a:t>6% to 9% reduced rate</a:t>
                      </a:r>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ctr"/>
                      <a:r>
                        <a:rPr lang="en-IE" sz="1100" dirty="0" smtClean="0"/>
                        <a:t>1 Jan 2019</a:t>
                      </a:r>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tc>
                  <a:txBody>
                    <a:bodyPr/>
                    <a:lstStyle/>
                    <a:p>
                      <a:pPr algn="l"/>
                      <a:endParaRPr lang="id-ID" sz="1100" dirty="0">
                        <a:latin typeface="Arial" panose="020B0604020202020204" pitchFamily="34" charset="0"/>
                        <a:cs typeface="Arial" panose="020B0604020202020204" pitchFamily="34" charset="0"/>
                      </a:endParaRPr>
                    </a:p>
                  </a:txBody>
                  <a:tcPr marL="91511" marR="91511" anchor="ctr">
                    <a:solidFill>
                      <a:srgbClr val="75B6CB">
                        <a:alpha val="40000"/>
                      </a:srgbClr>
                    </a:solidFill>
                  </a:tcPr>
                </a:tc>
                <a:extLst>
                  <a:ext uri="{0D108BD9-81ED-4DB2-BD59-A6C34878D82A}">
                    <a16:rowId xmlns:a16="http://schemas.microsoft.com/office/drawing/2014/main" xmlns="" val="10004"/>
                  </a:ext>
                </a:extLst>
              </a:tr>
              <a:tr h="711506">
                <a:tc>
                  <a:txBody>
                    <a:bodyPr/>
                    <a:lstStyle/>
                    <a:p>
                      <a:pPr algn="l"/>
                      <a:r>
                        <a:rPr lang="en-IE" sz="1100" b="1" dirty="0" smtClean="0"/>
                        <a:t>Russia</a:t>
                      </a:r>
                      <a:endParaRPr lang="id-ID" sz="1100" b="1" dirty="0">
                        <a:latin typeface="Arial" panose="020B0604020202020204" pitchFamily="34" charset="0"/>
                        <a:cs typeface="Arial" panose="020B0604020202020204" pitchFamily="34" charset="0"/>
                      </a:endParaRPr>
                    </a:p>
                  </a:txBody>
                  <a:tcPr marL="91511" marR="91511" anchor="ctr"/>
                </a:tc>
                <a:tc>
                  <a:txBody>
                    <a:bodyPr/>
                    <a:lstStyle/>
                    <a:p>
                      <a:pPr algn="l"/>
                      <a:r>
                        <a:rPr lang="en-IE" sz="1100" dirty="0" smtClean="0"/>
                        <a:t>18% to 20% standard rate</a:t>
                      </a:r>
                      <a:endParaRPr lang="id-ID" sz="1100" dirty="0">
                        <a:latin typeface="Arial" panose="020B0604020202020204" pitchFamily="34" charset="0"/>
                        <a:cs typeface="Arial" panose="020B0604020202020204" pitchFamily="34" charset="0"/>
                      </a:endParaRPr>
                    </a:p>
                  </a:txBody>
                  <a:tcPr marL="91511" marR="91511" anchor="ctr"/>
                </a:tc>
                <a:tc>
                  <a:txBody>
                    <a:bodyPr/>
                    <a:lstStyle/>
                    <a:p>
                      <a:pPr algn="ctr"/>
                      <a:r>
                        <a:rPr lang="en-IE" sz="1100" dirty="0" smtClean="0"/>
                        <a:t>1 Jan 2019</a:t>
                      </a:r>
                      <a:endParaRPr lang="id-ID" sz="1100" dirty="0">
                        <a:latin typeface="Arial" panose="020B0604020202020204" pitchFamily="34" charset="0"/>
                        <a:cs typeface="Arial" panose="020B0604020202020204" pitchFamily="34" charset="0"/>
                      </a:endParaRPr>
                    </a:p>
                  </a:txBody>
                  <a:tcPr marL="91511" marR="91511" anchor="ctr"/>
                </a:tc>
                <a:tc>
                  <a:txBody>
                    <a:bodyPr/>
                    <a:lstStyle/>
                    <a:p>
                      <a:pPr algn="l"/>
                      <a:endParaRPr lang="id-ID" sz="1100" dirty="0">
                        <a:latin typeface="Arial" panose="020B0604020202020204" pitchFamily="34" charset="0"/>
                        <a:cs typeface="Arial" panose="020B0604020202020204" pitchFamily="34" charset="0"/>
                      </a:endParaRPr>
                    </a:p>
                  </a:txBody>
                  <a:tcPr marL="91511" marR="91511" anchor="ctr"/>
                </a:tc>
                <a:extLst>
                  <a:ext uri="{0D108BD9-81ED-4DB2-BD59-A6C34878D82A}">
                    <a16:rowId xmlns:a16="http://schemas.microsoft.com/office/drawing/2014/main" xmlns="" val="3790423969"/>
                  </a:ext>
                </a:extLst>
              </a:tr>
            </a:tbl>
          </a:graphicData>
        </a:graphic>
      </p:graphicFrame>
      <p:sp>
        <p:nvSpPr>
          <p:cNvPr id="8" name="Text Placeholder 7"/>
          <p:cNvSpPr>
            <a:spLocks noGrp="1"/>
          </p:cNvSpPr>
          <p:nvPr>
            <p:ph type="body" sz="quarter" idx="14"/>
          </p:nvPr>
        </p:nvSpPr>
        <p:spPr>
          <a:xfrm>
            <a:off x="515269" y="458252"/>
            <a:ext cx="3783364" cy="472176"/>
          </a:xfrm>
        </p:spPr>
        <p:txBody>
          <a:bodyPr/>
          <a:lstStyle/>
          <a:p>
            <a:r>
              <a:rPr lang="en-AU" sz="2800" dirty="0" smtClean="0"/>
              <a:t>VAT rate movements</a:t>
            </a:r>
            <a:endParaRPr lang="en-AU" sz="2800" dirty="0"/>
          </a:p>
        </p:txBody>
      </p:sp>
      <p:sp>
        <p:nvSpPr>
          <p:cNvPr id="7" name="Text Placeholder 6"/>
          <p:cNvSpPr>
            <a:spLocks noGrp="1"/>
          </p:cNvSpPr>
          <p:nvPr>
            <p:ph type="body" sz="quarter" idx="11"/>
          </p:nvPr>
        </p:nvSpPr>
        <p:spPr/>
        <p:txBody>
          <a:bodyPr/>
          <a:lstStyle/>
          <a:p>
            <a:endParaRPr lang="en-AU"/>
          </a:p>
        </p:txBody>
      </p:sp>
      <p:sp>
        <p:nvSpPr>
          <p:cNvPr id="6" name="Down Arrow 5"/>
          <p:cNvSpPr/>
          <p:nvPr/>
        </p:nvSpPr>
        <p:spPr>
          <a:xfrm>
            <a:off x="7520940" y="2385265"/>
            <a:ext cx="228600" cy="274320"/>
          </a:xfrm>
          <a:prstGeom prst="downArrow">
            <a:avLst/>
          </a:prstGeom>
          <a:solidFill>
            <a:srgbClr val="4BA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7529175" y="2984642"/>
            <a:ext cx="228600" cy="318123"/>
          </a:xfrm>
          <a:prstGeom prst="downArrow">
            <a:avLst/>
          </a:prstGeom>
          <a:solidFill>
            <a:srgbClr val="4BA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Up Arrow 9"/>
          <p:cNvSpPr/>
          <p:nvPr/>
        </p:nvSpPr>
        <p:spPr>
          <a:xfrm>
            <a:off x="7520940" y="4202824"/>
            <a:ext cx="297180" cy="3657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Down Arrow 10"/>
          <p:cNvSpPr/>
          <p:nvPr/>
        </p:nvSpPr>
        <p:spPr>
          <a:xfrm>
            <a:off x="7529544" y="3638665"/>
            <a:ext cx="228600" cy="274320"/>
          </a:xfrm>
          <a:prstGeom prst="downArrow">
            <a:avLst/>
          </a:prstGeom>
          <a:solidFill>
            <a:srgbClr val="4BA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Up Arrow 11"/>
          <p:cNvSpPr/>
          <p:nvPr/>
        </p:nvSpPr>
        <p:spPr>
          <a:xfrm>
            <a:off x="7524750" y="4873942"/>
            <a:ext cx="297180" cy="3657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5" name="Straight Connector 14"/>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7537163" y="1706917"/>
            <a:ext cx="228600" cy="274320"/>
          </a:xfrm>
          <a:prstGeom prst="downArrow">
            <a:avLst/>
          </a:prstGeom>
          <a:solidFill>
            <a:srgbClr val="4BA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8503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715131" y="1856422"/>
            <a:ext cx="4306926" cy="618149"/>
          </a:xfrm>
        </p:spPr>
        <p:txBody>
          <a:bodyPr/>
          <a:lstStyle/>
          <a:p>
            <a:r>
              <a:rPr lang="en-IE" sz="3200" dirty="0" smtClean="0"/>
              <a:t>Other news and rule changes</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Online sellers &amp; the digital economy</a:t>
            </a:r>
          </a:p>
          <a:p>
            <a:r>
              <a:rPr lang="en-IE" sz="1800" dirty="0" smtClean="0"/>
              <a:t>VAT Action Plan</a:t>
            </a:r>
            <a:endParaRPr lang="en-IE" sz="1800" dirty="0"/>
          </a:p>
        </p:txBody>
      </p:sp>
    </p:spTree>
    <p:extLst>
      <p:ext uri="{BB962C8B-B14F-4D97-AF65-F5344CB8AC3E}">
        <p14:creationId xmlns:p14="http://schemas.microsoft.com/office/powerpoint/2010/main" val="477085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548640" y="453372"/>
            <a:ext cx="7825712" cy="580090"/>
          </a:xfrm>
        </p:spPr>
        <p:txBody>
          <a:bodyPr/>
          <a:lstStyle/>
          <a:p>
            <a:r>
              <a:rPr lang="en-IE" sz="2800" dirty="0" smtClean="0">
                <a:solidFill>
                  <a:schemeClr val="tx1"/>
                </a:solidFill>
              </a:rPr>
              <a:t>Australia – GST on low value goods </a:t>
            </a:r>
            <a:endParaRPr lang="en-IE" sz="2800" dirty="0">
              <a:solidFill>
                <a:schemeClr val="tx1"/>
              </a:solidFill>
            </a:endParaRPr>
          </a:p>
          <a:p>
            <a:endParaRPr lang="en-IE" sz="2800" dirty="0">
              <a:solidFill>
                <a:schemeClr val="tx1"/>
              </a:solidFill>
            </a:endParaRPr>
          </a:p>
        </p:txBody>
      </p:sp>
      <p:sp>
        <p:nvSpPr>
          <p:cNvPr id="6" name="TextBox 5"/>
          <p:cNvSpPr txBox="1"/>
          <p:nvPr/>
        </p:nvSpPr>
        <p:spPr>
          <a:xfrm>
            <a:off x="480695" y="1399853"/>
            <a:ext cx="7452360" cy="3354765"/>
          </a:xfrm>
          <a:prstGeom prst="rect">
            <a:avLst/>
          </a:prstGeom>
          <a:noFill/>
        </p:spPr>
        <p:txBody>
          <a:bodyPr wrap="square" rtlCol="0">
            <a:spAutoFit/>
          </a:bodyPr>
          <a:lstStyle/>
          <a:p>
            <a:pPr algn="just"/>
            <a:r>
              <a:rPr lang="en-IE" sz="1600" dirty="0">
                <a:latin typeface="Arial" panose="020B0604020202020204" pitchFamily="34" charset="0"/>
                <a:cs typeface="Arial" panose="020B0604020202020204" pitchFamily="34" charset="0"/>
              </a:rPr>
              <a:t>As of 1 July 2018, Australian GST will apply to sales of low value goods (goods with a customs value of AUD1,000 or less when the price is first agreed with the customer and except for tobacco products and alcoholic beverages) imported by consumers into Australia.</a:t>
            </a:r>
          </a:p>
          <a:p>
            <a:pPr algn="just"/>
            <a:r>
              <a:rPr lang="en-IE" sz="1600" dirty="0">
                <a:latin typeface="Arial" panose="020B0604020202020204" pitchFamily="34" charset="0"/>
                <a:cs typeface="Arial" panose="020B0604020202020204" pitchFamily="34" charset="0"/>
              </a:rPr>
              <a:t> </a:t>
            </a:r>
          </a:p>
          <a:p>
            <a:pPr algn="just"/>
            <a:r>
              <a:rPr lang="en-IE" sz="1600" dirty="0">
                <a:latin typeface="Arial" panose="020B0604020202020204" pitchFamily="34" charset="0"/>
                <a:cs typeface="Arial" panose="020B0604020202020204" pitchFamily="34" charset="0"/>
              </a:rPr>
              <a:t>Businesses with sales (subject to Australian GST) of AUD75,000 or more to consumers in Australia within a 12 month period, will need to register with the Australian Tax Office, collect GST at the point of sale and remit that GST to the ATO</a:t>
            </a:r>
            <a:r>
              <a:rPr lang="en-IE" sz="1600" dirty="0" smtClean="0">
                <a:latin typeface="Arial" panose="020B0604020202020204" pitchFamily="34" charset="0"/>
                <a:cs typeface="Arial" panose="020B0604020202020204" pitchFamily="34" charset="0"/>
              </a:rPr>
              <a:t>.</a:t>
            </a:r>
          </a:p>
          <a:p>
            <a:pPr algn="just"/>
            <a:endParaRPr lang="en-IE" sz="1600" dirty="0">
              <a:latin typeface="Arial" panose="020B0604020202020204" pitchFamily="34" charset="0"/>
              <a:cs typeface="Arial" panose="020B0604020202020204" pitchFamily="34" charset="0"/>
            </a:endParaRPr>
          </a:p>
          <a:p>
            <a:pPr algn="just"/>
            <a:r>
              <a:rPr lang="en-IE" sz="1600" dirty="0" smtClean="0">
                <a:latin typeface="Arial" panose="020B0604020202020204" pitchFamily="34" charset="0"/>
                <a:cs typeface="Arial" panose="020B0604020202020204" pitchFamily="34" charset="0"/>
              </a:rPr>
              <a:t>Similar rules will apply in New Zealand from October 2019.</a:t>
            </a:r>
            <a:endParaRPr lang="en-IE" sz="1600" dirty="0">
              <a:latin typeface="Arial" panose="020B0604020202020204" pitchFamily="34" charset="0"/>
              <a:cs typeface="Arial" panose="020B0604020202020204" pitchFamily="34" charset="0"/>
            </a:endParaRPr>
          </a:p>
          <a:p>
            <a:pPr algn="just"/>
            <a:r>
              <a:rPr lang="en-IE" dirty="0"/>
              <a:t> </a:t>
            </a:r>
          </a:p>
          <a:p>
            <a:pPr algn="just" fontAlgn="base"/>
            <a:endParaRPr lang="en-US" b="1" dirty="0" smtClean="0"/>
          </a:p>
        </p:txBody>
      </p:sp>
      <p:cxnSp>
        <p:nvCxnSpPr>
          <p:cNvPr id="7" name="Straight Connector 6"/>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257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8" name="Text Placeholder 1"/>
          <p:cNvSpPr>
            <a:spLocks noGrp="1"/>
          </p:cNvSpPr>
          <p:nvPr>
            <p:ph type="body" sz="quarter" idx="12"/>
          </p:nvPr>
        </p:nvSpPr>
        <p:spPr>
          <a:xfrm>
            <a:off x="495328" y="60304"/>
            <a:ext cx="6591272" cy="580090"/>
          </a:xfrm>
        </p:spPr>
        <p:txBody>
          <a:bodyPr/>
          <a:lstStyle/>
          <a:p>
            <a:r>
              <a:rPr lang="en-IE" sz="2800" dirty="0" smtClean="0">
                <a:solidFill>
                  <a:schemeClr val="tx1"/>
                </a:solidFill>
              </a:rPr>
              <a:t>Russia – VAT rule change on cross-border, e-commerce</a:t>
            </a:r>
            <a:endParaRPr lang="en-IE" sz="2800" dirty="0">
              <a:solidFill>
                <a:schemeClr val="tx1"/>
              </a:solidFill>
            </a:endParaRPr>
          </a:p>
          <a:p>
            <a:endParaRPr lang="en-IE" sz="2800" dirty="0">
              <a:solidFill>
                <a:schemeClr val="tx1"/>
              </a:solidFill>
            </a:endParaRPr>
          </a:p>
        </p:txBody>
      </p:sp>
      <p:sp>
        <p:nvSpPr>
          <p:cNvPr id="9" name="TextBox 8"/>
          <p:cNvSpPr txBox="1"/>
          <p:nvPr/>
        </p:nvSpPr>
        <p:spPr>
          <a:xfrm>
            <a:off x="495328" y="1292542"/>
            <a:ext cx="8360437" cy="4431983"/>
          </a:xfrm>
          <a:prstGeom prst="rect">
            <a:avLst/>
          </a:prstGeom>
          <a:noFill/>
        </p:spPr>
        <p:txBody>
          <a:bodyPr wrap="square" rtlCol="0">
            <a:spAutoFit/>
          </a:bodyPr>
          <a:lstStyle/>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From Jan 17, non-resident providers of e-services to Russian consumers have had to register and charge Russian VAT.</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From Jan 19, this rule will be extended to non-resident providers of B2B services to Russian businesses, removing the application of the reverse charge mechanism to such transactions.</a:t>
            </a:r>
          </a:p>
          <a:p>
            <a:pPr marL="285750" indent="-285750" algn="just">
              <a:buClr>
                <a:srgbClr val="F9B123"/>
              </a:buClr>
              <a:buFont typeface="Wingdings" panose="05000000000000000000" pitchFamily="2" charset="2"/>
              <a:buChar char="§"/>
            </a:pPr>
            <a:endParaRPr lang="en-IE" sz="1600" dirty="0" smtClean="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Foreign businesses are required to register by 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February 2019, via the Federal Tax </a:t>
            </a:r>
            <a:r>
              <a:rPr lang="en-US" sz="1600" dirty="0" smtClean="0">
                <a:latin typeface="Arial" panose="020B0604020202020204" pitchFamily="34" charset="0"/>
                <a:cs typeface="Arial" panose="020B0604020202020204" pitchFamily="34" charset="0"/>
              </a:rPr>
              <a:t>Service’s portal</a:t>
            </a:r>
            <a:r>
              <a:rPr lang="en-US" sz="1600" dirty="0">
                <a:latin typeface="Arial" panose="020B0604020202020204" pitchFamily="34" charset="0"/>
                <a:cs typeface="Arial" panose="020B0604020202020204" pitchFamily="34" charset="0"/>
              </a:rPr>
              <a:t> for online service providers.  </a:t>
            </a:r>
            <a:endParaRPr lang="en-US" sz="1600" dirty="0" smtClean="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VAT </a:t>
            </a:r>
            <a:r>
              <a:rPr lang="en-US" sz="1600" dirty="0">
                <a:latin typeface="Arial" panose="020B0604020202020204" pitchFamily="34" charset="0"/>
                <a:cs typeface="Arial" panose="020B0604020202020204" pitchFamily="34" charset="0"/>
              </a:rPr>
              <a:t>returns and payments will be due on a quarterly basis by the 25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day of the month following the reporting period.</a:t>
            </a:r>
            <a:r>
              <a:rPr lang="en-IE" sz="1600" dirty="0">
                <a:latin typeface="Arial" panose="020B0604020202020204" pitchFamily="34" charset="0"/>
                <a:cs typeface="Arial" panose="020B0604020202020204" pitchFamily="34" charset="0"/>
              </a:rPr>
              <a:t> </a:t>
            </a:r>
          </a:p>
          <a:p>
            <a:pPr algn="just" fontAlgn="base"/>
            <a:endParaRPr lang="en-US" b="1" dirty="0" smtClean="0"/>
          </a:p>
        </p:txBody>
      </p:sp>
      <p:cxnSp>
        <p:nvCxnSpPr>
          <p:cNvPr id="11" name="Straight Connector 10"/>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7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95328" y="16610"/>
            <a:ext cx="5539712" cy="580090"/>
          </a:xfrm>
        </p:spPr>
        <p:txBody>
          <a:bodyPr/>
          <a:lstStyle/>
          <a:p>
            <a:r>
              <a:rPr lang="en-IE" sz="2800" dirty="0" smtClean="0">
                <a:solidFill>
                  <a:schemeClr val="tx1"/>
                </a:solidFill>
              </a:rPr>
              <a:t>US sales tax – online sellers - Wayfair</a:t>
            </a:r>
            <a:endParaRPr lang="en-IE" sz="2800" dirty="0">
              <a:solidFill>
                <a:schemeClr val="tx1"/>
              </a:solidFill>
            </a:endParaRPr>
          </a:p>
          <a:p>
            <a:endParaRPr lang="en-IE" sz="2800" dirty="0">
              <a:solidFill>
                <a:schemeClr val="tx1"/>
              </a:solidFill>
            </a:endParaRPr>
          </a:p>
        </p:txBody>
      </p:sp>
      <p:sp>
        <p:nvSpPr>
          <p:cNvPr id="6" name="TextBox 5"/>
          <p:cNvSpPr txBox="1"/>
          <p:nvPr/>
        </p:nvSpPr>
        <p:spPr>
          <a:xfrm>
            <a:off x="495328" y="1231809"/>
            <a:ext cx="7452360" cy="5078313"/>
          </a:xfrm>
          <a:prstGeom prst="rect">
            <a:avLst/>
          </a:prstGeom>
          <a:noFill/>
        </p:spPr>
        <p:txBody>
          <a:bodyPr wrap="square" rtlCol="0">
            <a:spAutoFit/>
          </a:bodyPr>
          <a:lstStyle/>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The basic rule for collecting sales tax from online sales is</a:t>
            </a:r>
            <a:r>
              <a:rPr lang="en-IE" sz="1600" dirty="0" smtClean="0">
                <a:latin typeface="Arial" panose="020B0604020202020204" pitchFamily="34" charset="0"/>
                <a:cs typeface="Arial" panose="020B0604020202020204" pitchFamily="34" charset="0"/>
              </a:rPr>
              <a:t>:</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lvl="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If your business has a physical presence, or “nexus”, in a state, you must collect applicable sales taxes from online customers in that state.</a:t>
            </a:r>
          </a:p>
          <a:p>
            <a:pPr marL="285750" lvl="0" indent="-285750" algn="just">
              <a:buClr>
                <a:srgbClr val="F9B123"/>
              </a:buClr>
              <a:buFont typeface="Wingdings" panose="05000000000000000000" pitchFamily="2" charset="2"/>
              <a:buChar char="§"/>
            </a:pPr>
            <a:endParaRPr lang="en-IE" sz="1600" dirty="0" smtClean="0">
              <a:latin typeface="Arial" panose="020B0604020202020204" pitchFamily="34" charset="0"/>
              <a:cs typeface="Arial" panose="020B0604020202020204" pitchFamily="34" charset="0"/>
            </a:endParaRPr>
          </a:p>
          <a:p>
            <a:pPr marL="285750" lvl="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If </a:t>
            </a:r>
            <a:r>
              <a:rPr lang="en-IE" sz="1600" dirty="0">
                <a:latin typeface="Arial" panose="020B0604020202020204" pitchFamily="34" charset="0"/>
                <a:cs typeface="Arial" panose="020B0604020202020204" pitchFamily="34" charset="0"/>
              </a:rPr>
              <a:t>you do not have a physical presence, you generally do not have to collect sales tax for online sales. </a:t>
            </a:r>
            <a:endParaRPr lang="en-IE" sz="1600" dirty="0" smtClean="0">
              <a:latin typeface="Arial" panose="020B0604020202020204" pitchFamily="34" charset="0"/>
              <a:cs typeface="Arial" panose="020B0604020202020204" pitchFamily="34" charset="0"/>
            </a:endParaRPr>
          </a:p>
          <a:p>
            <a:pPr marL="285750" lvl="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lvl="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However</a:t>
            </a:r>
            <a:r>
              <a:rPr lang="en-IE" sz="1600" dirty="0">
                <a:latin typeface="Arial" panose="020B0604020202020204" pitchFamily="34" charset="0"/>
                <a:cs typeface="Arial" panose="020B0604020202020204" pitchFamily="34" charset="0"/>
              </a:rPr>
              <a:t>, in June of 2018, the U.S. Supreme Court issued a ruling that will likely change this exemption to collecting sales tax. States are expected to begin collecting sales taxes regardless of having a physical presence in the state</a:t>
            </a:r>
            <a:r>
              <a:rPr lang="en-IE" sz="1600" dirty="0" smtClean="0">
                <a:latin typeface="Arial" panose="020B0604020202020204" pitchFamily="34" charset="0"/>
                <a:cs typeface="Arial" panose="020B0604020202020204" pitchFamily="34" charset="0"/>
              </a:rPr>
              <a:t>.</a:t>
            </a:r>
          </a:p>
          <a:p>
            <a:pPr marL="285750" lvl="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lvl="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South Dakota V Wayfair</a:t>
            </a:r>
            <a:endParaRPr lang="en-IE" sz="1600" dirty="0">
              <a:latin typeface="Arial" panose="020B0604020202020204" pitchFamily="34" charset="0"/>
              <a:cs typeface="Arial" panose="020B0604020202020204" pitchFamily="34" charset="0"/>
            </a:endParaRPr>
          </a:p>
          <a:p>
            <a:endParaRPr lang="en-IE" dirty="0" smtClean="0"/>
          </a:p>
          <a:p>
            <a:pPr fontAlgn="base"/>
            <a:endParaRPr lang="en-US" b="1" dirty="0" smtClean="0"/>
          </a:p>
        </p:txBody>
      </p:sp>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88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cxnSp>
        <p:nvCxnSpPr>
          <p:cNvPr id="8" name="Straight Connector 7"/>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12"/>
          </p:nvPr>
        </p:nvSpPr>
        <p:spPr>
          <a:xfrm>
            <a:off x="502920" y="-18098"/>
            <a:ext cx="8275320" cy="580090"/>
          </a:xfrm>
        </p:spPr>
        <p:txBody>
          <a:bodyPr/>
          <a:lstStyle/>
          <a:p>
            <a:r>
              <a:rPr lang="en-IE" sz="2800" dirty="0" smtClean="0">
                <a:solidFill>
                  <a:schemeClr val="tx1"/>
                </a:solidFill>
              </a:rPr>
              <a:t>US sales tax – online sellers – </a:t>
            </a:r>
          </a:p>
          <a:p>
            <a:r>
              <a:rPr lang="en-IE" sz="2800" dirty="0" smtClean="0">
                <a:solidFill>
                  <a:schemeClr val="tx1"/>
                </a:solidFill>
              </a:rPr>
              <a:t>Wayfair</a:t>
            </a:r>
            <a:endParaRPr lang="en-IE" sz="2800" dirty="0">
              <a:solidFill>
                <a:schemeClr val="tx1"/>
              </a:solidFill>
            </a:endParaRPr>
          </a:p>
          <a:p>
            <a:endParaRPr lang="en-IE" sz="2800" dirty="0">
              <a:solidFill>
                <a:schemeClr val="tx1"/>
              </a:solidFill>
            </a:endParaRPr>
          </a:p>
        </p:txBody>
      </p:sp>
      <p:sp>
        <p:nvSpPr>
          <p:cNvPr id="11" name="Rectangle 10"/>
          <p:cNvSpPr/>
          <p:nvPr/>
        </p:nvSpPr>
        <p:spPr>
          <a:xfrm>
            <a:off x="490993" y="1445888"/>
            <a:ext cx="7223760" cy="3293209"/>
          </a:xfrm>
          <a:prstGeom prst="rect">
            <a:avLst/>
          </a:prstGeom>
        </p:spPr>
        <p:txBody>
          <a:bodyPr wrap="square">
            <a:spAutoFit/>
          </a:bodyPr>
          <a:lstStyle/>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States can now choose to tax most internet sales. Only a matter of time before all states apply this tax.</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Online retailers will have to track sales levels and tax law changes in all states where they do business.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Retailers will have to set up systems to collect the sales tax for all states.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Online retailers will have to increase prices to consumers.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Bricks and mortar businesses will benefit</a:t>
            </a:r>
          </a:p>
        </p:txBody>
      </p:sp>
    </p:spTree>
    <p:extLst>
      <p:ext uri="{BB962C8B-B14F-4D97-AF65-F5344CB8AC3E}">
        <p14:creationId xmlns:p14="http://schemas.microsoft.com/office/powerpoint/2010/main" val="304596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Connector 15"/>
          <p:cNvCxnSpPr/>
          <p:nvPr/>
        </p:nvCxnSpPr>
        <p:spPr>
          <a:xfrm>
            <a:off x="612235" y="11706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15" name="Text Placeholder 1"/>
          <p:cNvSpPr>
            <a:spLocks noGrp="1"/>
          </p:cNvSpPr>
          <p:nvPr>
            <p:ph type="body" sz="quarter" idx="12"/>
          </p:nvPr>
        </p:nvSpPr>
        <p:spPr>
          <a:xfrm>
            <a:off x="503279" y="361932"/>
            <a:ext cx="5219672" cy="580090"/>
          </a:xfrm>
        </p:spPr>
        <p:txBody>
          <a:bodyPr/>
          <a:lstStyle/>
          <a:p>
            <a:r>
              <a:rPr lang="en-IE" sz="2500" dirty="0" smtClean="0">
                <a:solidFill>
                  <a:schemeClr val="tx1"/>
                </a:solidFill>
              </a:rPr>
              <a:t>No Standardisation = differences across jurisdictions</a:t>
            </a:r>
            <a:endParaRPr lang="en-IE" sz="2500" dirty="0">
              <a:solidFill>
                <a:schemeClr val="tx1"/>
              </a:solidFill>
            </a:endParaRPr>
          </a:p>
        </p:txBody>
      </p:sp>
      <p:sp>
        <p:nvSpPr>
          <p:cNvPr id="18" name="Oval 17"/>
          <p:cNvSpPr/>
          <p:nvPr/>
        </p:nvSpPr>
        <p:spPr>
          <a:xfrm>
            <a:off x="871522" y="1527920"/>
            <a:ext cx="886569" cy="791088"/>
          </a:xfrm>
          <a:prstGeom prst="ellipse">
            <a:avLst/>
          </a:pr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43173" y="2608217"/>
            <a:ext cx="892586" cy="796456"/>
          </a:xfrm>
          <a:prstGeom prst="ellipse">
            <a:avLst/>
          </a:prstGeom>
          <a:solidFill>
            <a:srgbClr val="006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35759" y="3786095"/>
            <a:ext cx="886569" cy="791088"/>
          </a:xfrm>
          <a:prstGeom prst="ellipse">
            <a:avLst/>
          </a:prstGeom>
          <a:solidFill>
            <a:srgbClr val="00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22328" y="4860094"/>
            <a:ext cx="886569" cy="791088"/>
          </a:xfrm>
          <a:prstGeom prst="ellipse">
            <a:avLst/>
          </a:prstGeom>
          <a:solidFill>
            <a:srgbClr val="0070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14806" y="1658893"/>
            <a:ext cx="413978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What data is collected</a:t>
            </a:r>
            <a:endParaRPr lang="en-US" sz="2000" dirty="0">
              <a:latin typeface="Arial" panose="020B0604020202020204" pitchFamily="34" charset="0"/>
              <a:cs typeface="Arial" panose="020B0604020202020204" pitchFamily="34" charset="0"/>
            </a:endParaRPr>
          </a:p>
        </p:txBody>
      </p:sp>
      <p:sp>
        <p:nvSpPr>
          <p:cNvPr id="23" name="TextBox 22"/>
          <p:cNvSpPr txBox="1"/>
          <p:nvPr/>
        </p:nvSpPr>
        <p:spPr>
          <a:xfrm>
            <a:off x="1920240" y="2726650"/>
            <a:ext cx="413978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How it is reported</a:t>
            </a:r>
            <a:endParaRPr lang="en-US" sz="2000" dirty="0">
              <a:latin typeface="Arial" panose="020B0604020202020204" pitchFamily="34" charset="0"/>
              <a:cs typeface="Arial" panose="020B0604020202020204" pitchFamily="34" charset="0"/>
            </a:endParaRPr>
          </a:p>
        </p:txBody>
      </p:sp>
      <p:sp>
        <p:nvSpPr>
          <p:cNvPr id="24" name="TextBox 23"/>
          <p:cNvSpPr txBox="1"/>
          <p:nvPr/>
        </p:nvSpPr>
        <p:spPr>
          <a:xfrm>
            <a:off x="2797156" y="3982954"/>
            <a:ext cx="413978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When it is reported</a:t>
            </a:r>
            <a:endParaRPr lang="en-US" sz="2000" dirty="0">
              <a:latin typeface="Arial" panose="020B0604020202020204" pitchFamily="34" charset="0"/>
              <a:cs typeface="Arial" panose="020B0604020202020204" pitchFamily="34" charset="0"/>
            </a:endParaRPr>
          </a:p>
        </p:txBody>
      </p:sp>
      <p:sp>
        <p:nvSpPr>
          <p:cNvPr id="26" name="TextBox 25"/>
          <p:cNvSpPr txBox="1"/>
          <p:nvPr/>
        </p:nvSpPr>
        <p:spPr>
          <a:xfrm>
            <a:off x="3499282" y="5059884"/>
            <a:ext cx="413978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Thresholds</a:t>
            </a:r>
            <a:endParaRPr lang="en-US" sz="2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68" y="1649119"/>
            <a:ext cx="542996" cy="54299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843" y="3877439"/>
            <a:ext cx="608400" cy="6084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666" y="2701645"/>
            <a:ext cx="609600" cy="60960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823" y="5255638"/>
            <a:ext cx="290101" cy="290101"/>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425" y="4944188"/>
            <a:ext cx="382495" cy="382495"/>
          </a:xfrm>
          <a:prstGeom prst="rect">
            <a:avLst/>
          </a:prstGeom>
        </p:spPr>
      </p:pic>
    </p:spTree>
    <p:extLst>
      <p:ext uri="{BB962C8B-B14F-4D97-AF65-F5344CB8AC3E}">
        <p14:creationId xmlns:p14="http://schemas.microsoft.com/office/powerpoint/2010/main" val="971382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95328" y="440334"/>
            <a:ext cx="7825712" cy="580090"/>
          </a:xfrm>
        </p:spPr>
        <p:txBody>
          <a:bodyPr/>
          <a:lstStyle/>
          <a:p>
            <a:r>
              <a:rPr lang="en-IE" sz="2800" dirty="0" smtClean="0">
                <a:solidFill>
                  <a:schemeClr val="tx1"/>
                </a:solidFill>
              </a:rPr>
              <a:t>VAT Action Plan</a:t>
            </a:r>
            <a:endParaRPr lang="en-IE" sz="2800" dirty="0">
              <a:solidFill>
                <a:schemeClr val="tx1"/>
              </a:solidFill>
            </a:endParaRPr>
          </a:p>
          <a:p>
            <a:endParaRPr lang="en-IE" sz="2800" dirty="0">
              <a:solidFill>
                <a:schemeClr val="tx1"/>
              </a:solidFill>
            </a:endParaRPr>
          </a:p>
        </p:txBody>
      </p:sp>
      <p:sp>
        <p:nvSpPr>
          <p:cNvPr id="6" name="TextBox 5"/>
          <p:cNvSpPr txBox="1"/>
          <p:nvPr/>
        </p:nvSpPr>
        <p:spPr>
          <a:xfrm>
            <a:off x="572494" y="1307782"/>
            <a:ext cx="7452360" cy="4308872"/>
          </a:xfrm>
          <a:prstGeom prst="rect">
            <a:avLst/>
          </a:prstGeom>
          <a:noFill/>
        </p:spPr>
        <p:txBody>
          <a:bodyPr wrap="square" rtlCol="0">
            <a:spAutoFit/>
          </a:bodyPr>
          <a:lstStyle/>
          <a:p>
            <a:pPr algn="just"/>
            <a:r>
              <a:rPr lang="en-IE" b="1" dirty="0" smtClean="0">
                <a:latin typeface="Arial" panose="020B0604020202020204" pitchFamily="34" charset="0"/>
                <a:cs typeface="Arial" panose="020B0604020202020204" pitchFamily="34" charset="0"/>
              </a:rPr>
              <a:t>“The biggest reform of EU VAT rules in a quarter of a century”</a:t>
            </a:r>
          </a:p>
          <a:p>
            <a:pPr algn="just"/>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To tackle cross-border VAT fraud the EU Commission proposes a change that will see VAT charged on cross-border trade between businesses.</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As part of the EU Commission’s proposal, businesses will be able to avail of a “one-stop-shop” to account for and pay the related VAT.</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The Commission has proposed a further simplification in the form of a “Certified Taxable Person”.</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Due to enter into application in 2022.</a:t>
            </a:r>
            <a:endParaRPr lang="en-IE" sz="1600" dirty="0">
              <a:latin typeface="Arial" panose="020B0604020202020204" pitchFamily="34" charset="0"/>
              <a:cs typeface="Arial" panose="020B0604020202020204" pitchFamily="34" charset="0"/>
            </a:endParaRPr>
          </a:p>
          <a:p>
            <a:pPr algn="just"/>
            <a:endParaRPr lang="en-IE" sz="1600" dirty="0" smtClean="0">
              <a:latin typeface="Arial" panose="020B0604020202020204" pitchFamily="34" charset="0"/>
              <a:cs typeface="Arial" panose="020B0604020202020204" pitchFamily="34" charset="0"/>
            </a:endParaRPr>
          </a:p>
          <a:p>
            <a:pPr algn="just" fontAlgn="base"/>
            <a:endParaRPr lang="en-US" sz="1600" b="1" dirty="0" smtClean="0">
              <a:latin typeface="Arial" panose="020B0604020202020204" pitchFamily="34" charset="0"/>
              <a:cs typeface="Arial" panose="020B0604020202020204" pitchFamily="34" charset="0"/>
            </a:endParaRPr>
          </a:p>
        </p:txBody>
      </p:sp>
      <p:cxnSp>
        <p:nvCxnSpPr>
          <p:cNvPr id="9" name="Straight Connector 8"/>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350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517194" y="414954"/>
            <a:ext cx="7825712" cy="580090"/>
          </a:xfrm>
        </p:spPr>
        <p:txBody>
          <a:bodyPr/>
          <a:lstStyle/>
          <a:p>
            <a:r>
              <a:rPr lang="en-IE" sz="2800" dirty="0" smtClean="0">
                <a:solidFill>
                  <a:schemeClr val="tx1"/>
                </a:solidFill>
              </a:rPr>
              <a:t>The future for EU distance sellers</a:t>
            </a:r>
            <a:endParaRPr lang="en-IE" sz="2800" dirty="0">
              <a:solidFill>
                <a:schemeClr val="tx1"/>
              </a:solidFill>
            </a:endParaRPr>
          </a:p>
          <a:p>
            <a:endParaRPr lang="en-IE" sz="2800" dirty="0">
              <a:solidFill>
                <a:schemeClr val="tx1"/>
              </a:solidFill>
            </a:endParaRPr>
          </a:p>
        </p:txBody>
      </p:sp>
      <p:sp>
        <p:nvSpPr>
          <p:cNvPr id="6" name="TextBox 5"/>
          <p:cNvSpPr txBox="1"/>
          <p:nvPr/>
        </p:nvSpPr>
        <p:spPr>
          <a:xfrm>
            <a:off x="582433" y="1277213"/>
            <a:ext cx="7452360" cy="3170099"/>
          </a:xfrm>
          <a:prstGeom prst="rect">
            <a:avLst/>
          </a:prstGeom>
          <a:noFill/>
        </p:spPr>
        <p:txBody>
          <a:bodyPr wrap="square" rtlCol="0">
            <a:spAutoFit/>
          </a:bodyPr>
          <a:lstStyle/>
          <a:p>
            <a:pPr algn="just">
              <a:lnSpc>
                <a:spcPct val="150000"/>
              </a:lnSpc>
            </a:pPr>
            <a:r>
              <a:rPr lang="en-IE" sz="1600" dirty="0" smtClean="0">
                <a:latin typeface="Arial" panose="020B0604020202020204" pitchFamily="34" charset="0"/>
                <a:cs typeface="Arial" panose="020B0604020202020204" pitchFamily="34" charset="0"/>
              </a:rPr>
              <a:t>A simplification to the distance sales rules by the EU Commission in October 2017 will see an extension to the “mini one stop shop”, which currently applies to e-services</a:t>
            </a:r>
          </a:p>
          <a:p>
            <a:pPr algn="just"/>
            <a:endParaRPr lang="en-IE" sz="1600" dirty="0">
              <a:latin typeface="Arial" panose="020B0604020202020204" pitchFamily="34" charset="0"/>
              <a:cs typeface="Arial" panose="020B0604020202020204" pitchFamily="34" charset="0"/>
            </a:endParaRPr>
          </a:p>
          <a:p>
            <a:pPr algn="just">
              <a:lnSpc>
                <a:spcPct val="150000"/>
              </a:lnSpc>
            </a:pPr>
            <a:r>
              <a:rPr lang="en-IE" sz="1600" dirty="0" smtClean="0">
                <a:latin typeface="Arial" panose="020B0604020202020204" pitchFamily="34" charset="0"/>
                <a:cs typeface="Arial" panose="020B0604020202020204" pitchFamily="34" charset="0"/>
              </a:rPr>
              <a:t>The current domestic thresholds in each Member State will be abolished and will be replaced by a single annual threshold of EUR 10,000 per year.</a:t>
            </a:r>
          </a:p>
          <a:p>
            <a:pPr algn="just"/>
            <a:endParaRPr lang="en-IE" sz="1600" dirty="0">
              <a:latin typeface="Arial" panose="020B0604020202020204" pitchFamily="34" charset="0"/>
              <a:cs typeface="Arial" panose="020B0604020202020204" pitchFamily="34" charset="0"/>
            </a:endParaRPr>
          </a:p>
          <a:p>
            <a:pPr algn="just"/>
            <a:r>
              <a:rPr lang="en-IE" sz="1600" dirty="0">
                <a:latin typeface="Arial" panose="020B0604020202020204" pitchFamily="34" charset="0"/>
                <a:cs typeface="Arial" panose="020B0604020202020204" pitchFamily="34" charset="0"/>
              </a:rPr>
              <a:t>Changes effective from 1 Jan 2021</a:t>
            </a:r>
          </a:p>
          <a:p>
            <a:pPr algn="just"/>
            <a:endParaRPr lang="en-IE" sz="1600" dirty="0" smtClean="0">
              <a:latin typeface="Arial" panose="020B0604020202020204" pitchFamily="34" charset="0"/>
              <a:cs typeface="Arial" panose="020B0604020202020204" pitchFamily="34" charset="0"/>
            </a:endParaRPr>
          </a:p>
          <a:p>
            <a:pPr algn="just" fontAlgn="base"/>
            <a:endParaRPr lang="en-US" sz="1600" b="1" dirty="0" smtClean="0">
              <a:latin typeface="Arial" panose="020B0604020202020204" pitchFamily="34" charset="0"/>
              <a:cs typeface="Arial" panose="020B0604020202020204" pitchFamily="34" charset="0"/>
            </a:endParaRPr>
          </a:p>
        </p:txBody>
      </p:sp>
      <p:cxnSp>
        <p:nvCxnSpPr>
          <p:cNvPr id="7" name="Straight Connector 6"/>
          <p:cNvCxnSpPr/>
          <p:nvPr/>
        </p:nvCxnSpPr>
        <p:spPr>
          <a:xfrm>
            <a:off x="594360" y="94202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825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Connector 15"/>
          <p:cNvCxnSpPr/>
          <p:nvPr/>
        </p:nvCxnSpPr>
        <p:spPr>
          <a:xfrm>
            <a:off x="594360" y="89630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495328" y="361932"/>
            <a:ext cx="7825712" cy="580090"/>
          </a:xfrm>
        </p:spPr>
        <p:txBody>
          <a:bodyPr/>
          <a:lstStyle/>
          <a:p>
            <a:r>
              <a:rPr lang="en-IE" dirty="0" smtClean="0">
                <a:solidFill>
                  <a:schemeClr val="tx1"/>
                </a:solidFill>
              </a:rPr>
              <a:t>Overall trends</a:t>
            </a:r>
            <a:endParaRPr lang="en-IE" dirty="0">
              <a:solidFill>
                <a:schemeClr val="tx1"/>
              </a:solidFill>
            </a:endParaRPr>
          </a:p>
          <a:p>
            <a:endParaRPr lang="en-IE" dirty="0">
              <a:solidFill>
                <a:schemeClr val="tx1"/>
              </a:solidFill>
            </a:endParaRPr>
          </a:p>
        </p:txBody>
      </p:sp>
      <p:sp>
        <p:nvSpPr>
          <p:cNvPr id="6" name="TextBox 5"/>
          <p:cNvSpPr txBox="1"/>
          <p:nvPr/>
        </p:nvSpPr>
        <p:spPr>
          <a:xfrm>
            <a:off x="4114800" y="2285483"/>
            <a:ext cx="7452360" cy="1200329"/>
          </a:xfrm>
          <a:prstGeom prst="rect">
            <a:avLst/>
          </a:prstGeom>
          <a:noFill/>
        </p:spPr>
        <p:txBody>
          <a:bodyPr wrap="square" rtlCol="0">
            <a:spAutoFit/>
          </a:bodyPr>
          <a:lstStyle/>
          <a:p>
            <a:endParaRPr lang="en-IE" dirty="0" smtClean="0"/>
          </a:p>
          <a:p>
            <a:endParaRPr lang="en-IE" dirty="0" smtClean="0"/>
          </a:p>
          <a:p>
            <a:endParaRPr lang="en-IE" dirty="0" smtClean="0"/>
          </a:p>
          <a:p>
            <a:pPr fontAlgn="base"/>
            <a:endParaRPr lang="en-US" b="1" dirty="0" smtClean="0"/>
          </a:p>
        </p:txBody>
      </p:sp>
      <p:sp>
        <p:nvSpPr>
          <p:cNvPr id="7" name="Oval 6"/>
          <p:cNvSpPr/>
          <p:nvPr/>
        </p:nvSpPr>
        <p:spPr>
          <a:xfrm>
            <a:off x="1001880" y="1603043"/>
            <a:ext cx="886569" cy="791088"/>
          </a:xfrm>
          <a:prstGeom prst="ellipse">
            <a:avLst/>
          </a:pr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3531" y="2683340"/>
            <a:ext cx="892586" cy="796456"/>
          </a:xfrm>
          <a:prstGeom prst="ellipse">
            <a:avLst/>
          </a:prstGeom>
          <a:solidFill>
            <a:srgbClr val="006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6117" y="3861218"/>
            <a:ext cx="886569" cy="791088"/>
          </a:xfrm>
          <a:prstGeom prst="ellipse">
            <a:avLst/>
          </a:prstGeom>
          <a:solidFill>
            <a:srgbClr val="00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52686" y="4935217"/>
            <a:ext cx="886569" cy="791088"/>
          </a:xfrm>
          <a:prstGeom prst="ellipse">
            <a:avLst/>
          </a:prstGeom>
          <a:solidFill>
            <a:srgbClr val="0070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44938" y="1777508"/>
            <a:ext cx="1928926" cy="369332"/>
          </a:xfrm>
          <a:prstGeom prst="rect">
            <a:avLst/>
          </a:prstGeom>
        </p:spPr>
        <p:txBody>
          <a:bodyPr wrap="none">
            <a:spAutoFit/>
          </a:bodyPr>
          <a:lstStyle/>
          <a:p>
            <a:r>
              <a:rPr lang="en-IE" dirty="0"/>
              <a:t>Digitised reporting</a:t>
            </a:r>
          </a:p>
        </p:txBody>
      </p:sp>
      <p:sp>
        <p:nvSpPr>
          <p:cNvPr id="3" name="Rectangle 2"/>
          <p:cNvSpPr/>
          <p:nvPr/>
        </p:nvSpPr>
        <p:spPr>
          <a:xfrm>
            <a:off x="2965128" y="2776803"/>
            <a:ext cx="2886111" cy="369332"/>
          </a:xfrm>
          <a:prstGeom prst="rect">
            <a:avLst/>
          </a:prstGeom>
        </p:spPr>
        <p:txBody>
          <a:bodyPr wrap="none">
            <a:spAutoFit/>
          </a:bodyPr>
          <a:lstStyle/>
          <a:p>
            <a:r>
              <a:rPr lang="en-IE" dirty="0"/>
              <a:t>Immediate reporting of sales</a:t>
            </a:r>
          </a:p>
        </p:txBody>
      </p:sp>
      <p:sp>
        <p:nvSpPr>
          <p:cNvPr id="4" name="Rectangle 3"/>
          <p:cNvSpPr/>
          <p:nvPr/>
        </p:nvSpPr>
        <p:spPr>
          <a:xfrm>
            <a:off x="3886200" y="3989829"/>
            <a:ext cx="2471831" cy="369332"/>
          </a:xfrm>
          <a:prstGeom prst="rect">
            <a:avLst/>
          </a:prstGeom>
        </p:spPr>
        <p:txBody>
          <a:bodyPr wrap="none">
            <a:spAutoFit/>
          </a:bodyPr>
          <a:lstStyle/>
          <a:p>
            <a:r>
              <a:rPr lang="en-IE" dirty="0"/>
              <a:t>Pre-population of inputs</a:t>
            </a:r>
          </a:p>
        </p:txBody>
      </p:sp>
      <p:sp>
        <p:nvSpPr>
          <p:cNvPr id="13" name="Rectangle 12"/>
          <p:cNvSpPr/>
          <p:nvPr/>
        </p:nvSpPr>
        <p:spPr>
          <a:xfrm>
            <a:off x="4786151" y="5112193"/>
            <a:ext cx="3665619" cy="369332"/>
          </a:xfrm>
          <a:prstGeom prst="rect">
            <a:avLst/>
          </a:prstGeom>
        </p:spPr>
        <p:txBody>
          <a:bodyPr wrap="none">
            <a:spAutoFit/>
          </a:bodyPr>
          <a:lstStyle/>
          <a:p>
            <a:r>
              <a:rPr lang="en-IE" dirty="0"/>
              <a:t>Anti-fraud measures and risk analysis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944" y="2776768"/>
            <a:ext cx="609600" cy="6096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714" y="5077337"/>
            <a:ext cx="486511" cy="48651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194" y="3899554"/>
            <a:ext cx="671443" cy="671443"/>
          </a:xfrm>
          <a:prstGeom prst="rect">
            <a:avLst/>
          </a:prstGeom>
        </p:spPr>
      </p:pic>
      <p:pic>
        <p:nvPicPr>
          <p:cNvPr id="19" name="Picture 18"/>
          <p:cNvPicPr>
            <a:picLocks noChangeAspect="1"/>
          </p:cNvPicPr>
          <p:nvPr/>
        </p:nvPicPr>
        <p:blipFill>
          <a:blip r:embed="rId6"/>
          <a:stretch>
            <a:fillRect/>
          </a:stretch>
        </p:blipFill>
        <p:spPr>
          <a:xfrm>
            <a:off x="1158403" y="1685616"/>
            <a:ext cx="553116" cy="553116"/>
          </a:xfrm>
          <a:prstGeom prst="rect">
            <a:avLst/>
          </a:prstGeom>
        </p:spPr>
      </p:pic>
    </p:spTree>
    <p:extLst>
      <p:ext uri="{BB962C8B-B14F-4D97-AF65-F5344CB8AC3E}">
        <p14:creationId xmlns:p14="http://schemas.microsoft.com/office/powerpoint/2010/main" val="1613793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214190"/>
            <a:ext cx="2828880" cy="677108"/>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T</a:t>
            </a:r>
            <a:r>
              <a:rPr lang="id-ID" sz="2400" dirty="0" smtClean="0">
                <a:solidFill>
                  <a:schemeClr val="bg1"/>
                </a:solidFill>
                <a:latin typeface="Arial" panose="020B0604020202020204" pitchFamily="34" charset="0"/>
                <a:cs typeface="Arial" panose="020B0604020202020204" pitchFamily="34" charset="0"/>
              </a:rPr>
              <a:t>hank you</a:t>
            </a:r>
          </a:p>
          <a:p>
            <a:r>
              <a:rPr lang="id-ID" sz="1400" dirty="0" smtClean="0">
                <a:solidFill>
                  <a:schemeClr val="bg1"/>
                </a:solidFill>
                <a:latin typeface="Arial" panose="020B0604020202020204" pitchFamily="34" charset="0"/>
                <a:cs typeface="Arial" panose="020B0604020202020204" pitchFamily="34" charset="0"/>
              </a:rPr>
              <a:t>www.</a:t>
            </a:r>
            <a:r>
              <a:rPr lang="en-US" sz="1400" dirty="0" smtClean="0">
                <a:solidFill>
                  <a:schemeClr val="bg1"/>
                </a:solidFill>
                <a:latin typeface="Arial" panose="020B0604020202020204" pitchFamily="34" charset="0"/>
                <a:cs typeface="Arial" panose="020B0604020202020204" pitchFamily="34" charset="0"/>
              </a:rPr>
              <a:t>taxbackinternational.com</a:t>
            </a:r>
            <a:endParaRPr lang="id-ID" sz="1400" dirty="0" smtClean="0">
              <a:solidFill>
                <a:schemeClr val="bg1"/>
              </a:solidFill>
              <a:latin typeface="Arial" panose="020B0604020202020204" pitchFamily="34" charset="0"/>
              <a:cs typeface="Arial" panose="020B0604020202020204" pitchFamily="34" charset="0"/>
            </a:endParaRPr>
          </a:p>
        </p:txBody>
      </p:sp>
      <p:cxnSp>
        <p:nvCxnSpPr>
          <p:cNvPr id="3" name="Straight Connector 2"/>
          <p:cNvCxnSpPr/>
          <p:nvPr/>
        </p:nvCxnSpPr>
        <p:spPr>
          <a:xfrm rot="5400000">
            <a:off x="1026426" y="2550150"/>
            <a:ext cx="46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87440" y="3716129"/>
            <a:ext cx="1916408" cy="95410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IDA Business &amp; Technology Park,</a:t>
            </a:r>
          </a:p>
          <a:p>
            <a:r>
              <a:rPr lang="en-US" sz="1400" dirty="0">
                <a:solidFill>
                  <a:schemeClr val="bg1"/>
                </a:solidFill>
                <a:latin typeface="Arial" panose="020B0604020202020204" pitchFamily="34" charset="0"/>
                <a:cs typeface="Arial" panose="020B0604020202020204" pitchFamily="34" charset="0"/>
              </a:rPr>
              <a:t>Ring Road, Kilkenny,</a:t>
            </a:r>
          </a:p>
          <a:p>
            <a:r>
              <a:rPr lang="en-US" sz="1400" dirty="0">
                <a:solidFill>
                  <a:schemeClr val="bg1"/>
                </a:solidFill>
                <a:latin typeface="Arial" panose="020B0604020202020204" pitchFamily="34" charset="0"/>
                <a:cs typeface="Arial" panose="020B0604020202020204" pitchFamily="34" charset="0"/>
              </a:rPr>
              <a:t>Ireland</a:t>
            </a:r>
            <a:endParaRPr lang="id-ID" sz="1400" dirty="0" smtClean="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419872" y="3716129"/>
            <a:ext cx="2112248" cy="523220"/>
          </a:xfrm>
          <a:prstGeom prst="rect">
            <a:avLst/>
          </a:prstGeom>
          <a:noFill/>
          <a:ln>
            <a:noFill/>
          </a:ln>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T</a:t>
            </a:r>
            <a:r>
              <a:rPr lang="en-US" sz="1400" dirty="0" smtClean="0">
                <a:solidFill>
                  <a:srgbClr val="D94D9A"/>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a:t>
            </a:r>
            <a:r>
              <a:rPr lang="id-ID"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123 123 123 123</a:t>
            </a:r>
            <a:br>
              <a:rPr lang="en-US" sz="1400"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F </a:t>
            </a:r>
            <a:r>
              <a:rPr lang="id-ID" sz="1400" dirty="0">
                <a:solidFill>
                  <a:schemeClr val="bg1"/>
                </a:solidFill>
                <a:latin typeface="Arial" panose="020B0604020202020204" pitchFamily="34" charset="0"/>
                <a:cs typeface="Arial" panose="020B0604020202020204" pitchFamily="34" charset="0"/>
              </a:rPr>
              <a:t>  </a:t>
            </a:r>
            <a:r>
              <a:rPr lang="id-ID"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123 123 123 123</a:t>
            </a:r>
          </a:p>
        </p:txBody>
      </p:sp>
      <p:sp>
        <p:nvSpPr>
          <p:cNvPr id="6" name="TextBox 5"/>
          <p:cNvSpPr txBox="1"/>
          <p:nvPr/>
        </p:nvSpPr>
        <p:spPr>
          <a:xfrm>
            <a:off x="5674310" y="3716129"/>
            <a:ext cx="3149650" cy="307777"/>
          </a:xfrm>
          <a:prstGeom prst="rect">
            <a:avLst/>
          </a:prstGeom>
          <a:noFill/>
          <a:ln>
            <a:noFill/>
          </a:ln>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E</a:t>
            </a:r>
            <a:r>
              <a:rPr lang="id-ID" sz="1400" dirty="0" smtClean="0">
                <a:solidFill>
                  <a:schemeClr val="bg1"/>
                </a:solidFill>
                <a:latin typeface="Arial" panose="020B0604020202020204" pitchFamily="34" charset="0"/>
                <a:cs typeface="Arial" panose="020B0604020202020204" pitchFamily="34" charset="0"/>
              </a:rPr>
              <a:t> </a:t>
            </a:r>
            <a:r>
              <a:rPr lang="id-ID" sz="1400" dirty="0" smtClean="0">
                <a:solidFill>
                  <a:srgbClr val="D94D9A"/>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info@taxbackinternational.com</a:t>
            </a:r>
            <a:r>
              <a:rPr lang="id-ID" sz="1400" baseline="0" dirty="0" smtClean="0">
                <a:solidFill>
                  <a:schemeClr val="bg1"/>
                </a:solidFill>
                <a:latin typeface="Arial" panose="020B0604020202020204" pitchFamily="34" charset="0"/>
                <a:cs typeface="Arial" panose="020B0604020202020204" pitchFamily="34" charset="0"/>
              </a:rPr>
              <a:t>     </a:t>
            </a:r>
            <a:endParaRPr lang="id-ID" sz="1400" dirty="0" smtClean="0">
              <a:solidFill>
                <a:schemeClr val="bg1"/>
              </a:solidFill>
              <a:latin typeface="Arial" panose="020B0604020202020204" pitchFamily="34" charset="0"/>
              <a:cs typeface="Arial" panose="020B0604020202020204" pitchFamily="34" charset="0"/>
            </a:endParaRPr>
          </a:p>
        </p:txBody>
      </p:sp>
      <p:pic>
        <p:nvPicPr>
          <p:cNvPr id="7" name="Picture 2" descr="D:\freelance\bepro\in.png"/>
          <p:cNvPicPr>
            <a:picLocks noChangeAspect="1" noChangeArrowheads="1"/>
          </p:cNvPicPr>
          <p:nvPr/>
        </p:nvPicPr>
        <p:blipFill>
          <a:blip r:embed="rId2" cstate="print"/>
          <a:srcRect/>
          <a:stretch>
            <a:fillRect/>
          </a:stretch>
        </p:blipFill>
        <p:spPr bwMode="auto">
          <a:xfrm>
            <a:off x="6475100" y="5084779"/>
            <a:ext cx="277813" cy="277812"/>
          </a:xfrm>
          <a:prstGeom prst="rect">
            <a:avLst/>
          </a:prstGeom>
          <a:noFill/>
        </p:spPr>
      </p:pic>
      <p:pic>
        <p:nvPicPr>
          <p:cNvPr id="8" name="Picture 3" descr="D:\freelance\bepro\face.png"/>
          <p:cNvPicPr>
            <a:picLocks noChangeAspect="1" noChangeArrowheads="1"/>
          </p:cNvPicPr>
          <p:nvPr/>
        </p:nvPicPr>
        <p:blipFill>
          <a:blip r:embed="rId3" cstate="print"/>
          <a:srcRect/>
          <a:stretch>
            <a:fillRect/>
          </a:stretch>
        </p:blipFill>
        <p:spPr bwMode="auto">
          <a:xfrm>
            <a:off x="5760720" y="5084779"/>
            <a:ext cx="277812" cy="277813"/>
          </a:xfrm>
          <a:prstGeom prst="rect">
            <a:avLst/>
          </a:prstGeom>
          <a:noFill/>
        </p:spPr>
      </p:pic>
      <p:pic>
        <p:nvPicPr>
          <p:cNvPr id="9" name="Picture 4" descr="D:\freelance\bepro\tw.png"/>
          <p:cNvPicPr>
            <a:picLocks noChangeAspect="1" noChangeArrowheads="1"/>
          </p:cNvPicPr>
          <p:nvPr/>
        </p:nvPicPr>
        <p:blipFill>
          <a:blip r:embed="rId4" cstate="print"/>
          <a:srcRect/>
          <a:stretch>
            <a:fillRect/>
          </a:stretch>
        </p:blipFill>
        <p:spPr bwMode="auto">
          <a:xfrm>
            <a:off x="6117910" y="5084779"/>
            <a:ext cx="277812" cy="277813"/>
          </a:xfrm>
          <a:prstGeom prst="rect">
            <a:avLst/>
          </a:prstGeom>
          <a:noFill/>
        </p:spPr>
      </p:pic>
      <p:sp>
        <p:nvSpPr>
          <p:cNvPr id="10" name="TextBox 9"/>
          <p:cNvSpPr txBox="1"/>
          <p:nvPr/>
        </p:nvSpPr>
        <p:spPr>
          <a:xfrm>
            <a:off x="6760852" y="5078194"/>
            <a:ext cx="171448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Taxback International</a:t>
            </a:r>
            <a:endParaRPr lang="id-ID" sz="700" dirty="0" smtClean="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3640" y="630014"/>
            <a:ext cx="2153245" cy="569977"/>
          </a:xfrm>
          <a:prstGeom prst="rect">
            <a:avLst/>
          </a:prstGeom>
        </p:spPr>
      </p:pic>
    </p:spTree>
    <p:extLst>
      <p:ext uri="{BB962C8B-B14F-4D97-AF65-F5344CB8AC3E}">
        <p14:creationId xmlns:p14="http://schemas.microsoft.com/office/powerpoint/2010/main" val="213720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Connector 15"/>
          <p:cNvCxnSpPr/>
          <p:nvPr/>
        </p:nvCxnSpPr>
        <p:spPr>
          <a:xfrm>
            <a:off x="640080" y="144494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8" name="Text Placeholder 1"/>
          <p:cNvSpPr>
            <a:spLocks noGrp="1"/>
          </p:cNvSpPr>
          <p:nvPr>
            <p:ph type="body" sz="quarter" idx="12"/>
          </p:nvPr>
        </p:nvSpPr>
        <p:spPr>
          <a:xfrm>
            <a:off x="502920" y="210502"/>
            <a:ext cx="6675120" cy="580090"/>
          </a:xfrm>
        </p:spPr>
        <p:txBody>
          <a:bodyPr/>
          <a:lstStyle/>
          <a:p>
            <a:r>
              <a:rPr lang="en-IE" sz="2500" dirty="0" smtClean="0">
                <a:solidFill>
                  <a:schemeClr val="tx1"/>
                </a:solidFill>
              </a:rPr>
              <a:t>What recent digitization and advanced reporting requirements have been introduced?</a:t>
            </a:r>
            <a:endParaRPr lang="en-IE" sz="2500" dirty="0">
              <a:solidFill>
                <a:schemeClr val="tx1"/>
              </a:solidFill>
            </a:endParaRPr>
          </a:p>
        </p:txBody>
      </p:sp>
      <p:sp>
        <p:nvSpPr>
          <p:cNvPr id="9" name="TextBox 8"/>
          <p:cNvSpPr txBox="1"/>
          <p:nvPr/>
        </p:nvSpPr>
        <p:spPr>
          <a:xfrm>
            <a:off x="2004723" y="4560643"/>
            <a:ext cx="5051682" cy="400110"/>
          </a:xfrm>
          <a:prstGeom prst="rect">
            <a:avLst/>
          </a:prstGeom>
          <a:noFill/>
        </p:spPr>
        <p:txBody>
          <a:bodyPr wrap="square" rtlCol="0">
            <a:spAutoFit/>
          </a:bodyPr>
          <a:lstStyle/>
          <a:p>
            <a:pPr algn="ctr"/>
            <a:r>
              <a:rPr lang="en-IE" sz="2000" dirty="0" smtClean="0">
                <a:latin typeface="Arial" panose="020B0604020202020204" pitchFamily="34" charset="0"/>
                <a:cs typeface="Arial" panose="020B0604020202020204" pitchFamily="34" charset="0"/>
              </a:rPr>
              <a:t>Death of the VAT return?</a:t>
            </a:r>
            <a:endParaRPr lang="en-IE" sz="2000" dirty="0">
              <a:latin typeface="Arial" panose="020B0604020202020204" pitchFamily="34" charset="0"/>
              <a:cs typeface="Arial" panose="020B0604020202020204" pitchFamily="34" charset="0"/>
            </a:endParaRPr>
          </a:p>
        </p:txBody>
      </p:sp>
      <p:sp>
        <p:nvSpPr>
          <p:cNvPr id="11" name="Oval 10"/>
          <p:cNvSpPr/>
          <p:nvPr/>
        </p:nvSpPr>
        <p:spPr>
          <a:xfrm>
            <a:off x="502920" y="1932166"/>
            <a:ext cx="1119948" cy="1157214"/>
          </a:xfrm>
          <a:prstGeom prst="ellipse">
            <a:avLst/>
          </a:pr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53031" y="1880355"/>
            <a:ext cx="1127548" cy="1165066"/>
          </a:xfrm>
          <a:prstGeom prst="ellipse">
            <a:avLst/>
          </a:prstGeom>
          <a:solidFill>
            <a:srgbClr val="006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0336" y="1918135"/>
            <a:ext cx="1119948" cy="1157214"/>
          </a:xfrm>
          <a:prstGeom prst="ellipse">
            <a:avLst/>
          </a:prstGeom>
          <a:solidFill>
            <a:srgbClr val="00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84768" y="1918135"/>
            <a:ext cx="1119948" cy="1157214"/>
          </a:xfrm>
          <a:prstGeom prst="ellipse">
            <a:avLst/>
          </a:prstGeom>
          <a:solidFill>
            <a:srgbClr val="0070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31732" y="1879118"/>
            <a:ext cx="1119948" cy="1157214"/>
          </a:xfrm>
          <a:prstGeom prst="ellipse">
            <a:avLst/>
          </a:prstGeom>
          <a:solidFill>
            <a:srgbClr val="00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07646" y="3448993"/>
            <a:ext cx="702436" cy="307777"/>
          </a:xfrm>
          <a:prstGeom prst="rect">
            <a:avLst/>
          </a:prstGeom>
        </p:spPr>
        <p:txBody>
          <a:bodyPr wrap="none">
            <a:spAutoFit/>
          </a:bodyPr>
          <a:lstStyle/>
          <a:p>
            <a:r>
              <a:rPr lang="en-IE" sz="1400" dirty="0">
                <a:latin typeface="Arial" panose="020B0604020202020204" pitchFamily="34" charset="0"/>
                <a:cs typeface="Arial" panose="020B0604020202020204" pitchFamily="34" charset="0"/>
              </a:rPr>
              <a:t>SAF-T</a:t>
            </a:r>
          </a:p>
        </p:txBody>
      </p:sp>
      <p:sp>
        <p:nvSpPr>
          <p:cNvPr id="4" name="Rectangle 3"/>
          <p:cNvSpPr/>
          <p:nvPr/>
        </p:nvSpPr>
        <p:spPr>
          <a:xfrm>
            <a:off x="2323721" y="3406438"/>
            <a:ext cx="1120820" cy="307777"/>
          </a:xfrm>
          <a:prstGeom prst="rect">
            <a:avLst/>
          </a:prstGeom>
        </p:spPr>
        <p:txBody>
          <a:bodyPr wrap="none">
            <a:spAutoFit/>
          </a:bodyPr>
          <a:lstStyle/>
          <a:p>
            <a:r>
              <a:rPr lang="en-IE" sz="1400" dirty="0">
                <a:latin typeface="Arial" panose="020B0604020202020204" pitchFamily="34" charset="0"/>
                <a:cs typeface="Arial" panose="020B0604020202020204" pitchFamily="34" charset="0"/>
              </a:rPr>
              <a:t>Control lists</a:t>
            </a:r>
          </a:p>
        </p:txBody>
      </p:sp>
      <p:sp>
        <p:nvSpPr>
          <p:cNvPr id="5" name="Rectangle 4"/>
          <p:cNvSpPr/>
          <p:nvPr/>
        </p:nvSpPr>
        <p:spPr>
          <a:xfrm>
            <a:off x="3754660" y="3406437"/>
            <a:ext cx="1634679" cy="523220"/>
          </a:xfrm>
          <a:prstGeom prst="rect">
            <a:avLst/>
          </a:prstGeom>
        </p:spPr>
        <p:txBody>
          <a:bodyPr wrap="none">
            <a:spAutoFit/>
          </a:bodyPr>
          <a:lstStyle/>
          <a:p>
            <a:pPr algn="ctr"/>
            <a:r>
              <a:rPr lang="en-IE" sz="1400" dirty="0">
                <a:latin typeface="Arial" panose="020B0604020202020204" pitchFamily="34" charset="0"/>
                <a:cs typeface="Arial" panose="020B0604020202020204" pitchFamily="34" charset="0"/>
              </a:rPr>
              <a:t>Making Tax </a:t>
            </a:r>
            <a:r>
              <a:rPr lang="en-IE" sz="1400" dirty="0" smtClean="0">
                <a:latin typeface="Arial" panose="020B0604020202020204" pitchFamily="34" charset="0"/>
                <a:cs typeface="Arial" panose="020B0604020202020204" pitchFamily="34" charset="0"/>
              </a:rPr>
              <a:t>Digital</a:t>
            </a:r>
          </a:p>
          <a:p>
            <a:pPr algn="ctr"/>
            <a:r>
              <a:rPr lang="en-IE" sz="1400" dirty="0" smtClean="0">
                <a:latin typeface="Arial" panose="020B0604020202020204" pitchFamily="34" charset="0"/>
                <a:cs typeface="Arial" panose="020B0604020202020204" pitchFamily="34" charset="0"/>
              </a:rPr>
              <a:t> </a:t>
            </a:r>
            <a:r>
              <a:rPr lang="en-IE" sz="1400" dirty="0">
                <a:latin typeface="Arial" panose="020B0604020202020204" pitchFamily="34" charset="0"/>
                <a:cs typeface="Arial" panose="020B0604020202020204" pitchFamily="34" charset="0"/>
              </a:rPr>
              <a:t>- UK</a:t>
            </a:r>
          </a:p>
        </p:txBody>
      </p:sp>
      <p:sp>
        <p:nvSpPr>
          <p:cNvPr id="6" name="Rectangle 5"/>
          <p:cNvSpPr/>
          <p:nvPr/>
        </p:nvSpPr>
        <p:spPr>
          <a:xfrm>
            <a:off x="5846150" y="3372108"/>
            <a:ext cx="1021433" cy="523220"/>
          </a:xfrm>
          <a:prstGeom prst="rect">
            <a:avLst/>
          </a:prstGeom>
        </p:spPr>
        <p:txBody>
          <a:bodyPr wrap="none">
            <a:spAutoFit/>
          </a:bodyPr>
          <a:lstStyle/>
          <a:p>
            <a:pPr algn="ctr"/>
            <a:r>
              <a:rPr lang="en-IE" sz="1400" dirty="0">
                <a:latin typeface="Arial" panose="020B0604020202020204" pitchFamily="34" charset="0"/>
                <a:cs typeface="Arial" panose="020B0604020202020204" pitchFamily="34" charset="0"/>
              </a:rPr>
              <a:t>Electronic </a:t>
            </a:r>
            <a:endParaRPr lang="en-IE" sz="1400" dirty="0" smtClean="0">
              <a:latin typeface="Arial" panose="020B0604020202020204" pitchFamily="34" charset="0"/>
              <a:cs typeface="Arial" panose="020B0604020202020204" pitchFamily="34" charset="0"/>
            </a:endParaRPr>
          </a:p>
          <a:p>
            <a:pPr algn="ctr"/>
            <a:r>
              <a:rPr lang="en-IE" sz="1400" dirty="0" smtClean="0">
                <a:latin typeface="Arial" panose="020B0604020202020204" pitchFamily="34" charset="0"/>
                <a:cs typeface="Arial" panose="020B0604020202020204" pitchFamily="34" charset="0"/>
              </a:rPr>
              <a:t>Invoicing </a:t>
            </a:r>
            <a:endParaRPr lang="en-IE" sz="1400" dirty="0">
              <a:latin typeface="Arial" panose="020B0604020202020204" pitchFamily="34" charset="0"/>
              <a:cs typeface="Arial" panose="020B0604020202020204" pitchFamily="34" charset="0"/>
            </a:endParaRPr>
          </a:p>
        </p:txBody>
      </p:sp>
      <p:sp>
        <p:nvSpPr>
          <p:cNvPr id="7" name="Rectangle 6"/>
          <p:cNvSpPr/>
          <p:nvPr/>
        </p:nvSpPr>
        <p:spPr>
          <a:xfrm>
            <a:off x="7674100" y="3341271"/>
            <a:ext cx="941283" cy="523220"/>
          </a:xfrm>
          <a:prstGeom prst="rect">
            <a:avLst/>
          </a:prstGeom>
        </p:spPr>
        <p:txBody>
          <a:bodyPr wrap="none">
            <a:spAutoFit/>
          </a:bodyPr>
          <a:lstStyle/>
          <a:p>
            <a:pPr algn="ctr"/>
            <a:r>
              <a:rPr lang="en-IE" sz="1400" dirty="0">
                <a:latin typeface="Arial" panose="020B0604020202020204" pitchFamily="34" charset="0"/>
                <a:cs typeface="Arial" panose="020B0604020202020204" pitchFamily="34" charset="0"/>
              </a:rPr>
              <a:t>Real </a:t>
            </a:r>
            <a:r>
              <a:rPr lang="en-IE" sz="1400" dirty="0" smtClean="0">
                <a:latin typeface="Arial" panose="020B0604020202020204" pitchFamily="34" charset="0"/>
                <a:cs typeface="Arial" panose="020B0604020202020204" pitchFamily="34" charset="0"/>
              </a:rPr>
              <a:t>time</a:t>
            </a:r>
          </a:p>
          <a:p>
            <a:pPr algn="ctr"/>
            <a:r>
              <a:rPr lang="en-IE" sz="1400" dirty="0" smtClean="0">
                <a:latin typeface="Arial" panose="020B0604020202020204" pitchFamily="34" charset="0"/>
                <a:cs typeface="Arial" panose="020B0604020202020204" pitchFamily="34" charset="0"/>
              </a:rPr>
              <a:t> </a:t>
            </a:r>
            <a:r>
              <a:rPr lang="en-IE" sz="1400" dirty="0">
                <a:latin typeface="Arial" panose="020B0604020202020204" pitchFamily="34" charset="0"/>
                <a:cs typeface="Arial" panose="020B0604020202020204" pitchFamily="34" charset="0"/>
              </a:rPr>
              <a:t>reporting</a:t>
            </a:r>
          </a:p>
        </p:txBody>
      </p:sp>
      <p:pic>
        <p:nvPicPr>
          <p:cNvPr id="20" name="Picture 4" descr="D:\freelance\Taxback\ss.png"/>
          <p:cNvPicPr>
            <a:picLocks noChangeAspect="1" noChangeArrowheads="1"/>
          </p:cNvPicPr>
          <p:nvPr/>
        </p:nvPicPr>
        <p:blipFill>
          <a:blip r:embed="rId3" cstate="print"/>
          <a:srcRect/>
          <a:stretch>
            <a:fillRect/>
          </a:stretch>
        </p:blipFill>
        <p:spPr bwMode="auto">
          <a:xfrm>
            <a:off x="7826447" y="2225675"/>
            <a:ext cx="636587" cy="636588"/>
          </a:xfrm>
          <a:prstGeom prst="rect">
            <a:avLst/>
          </a:prstGeom>
          <a:noFill/>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880" y="2057044"/>
            <a:ext cx="758368" cy="75836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2395" y="2074235"/>
            <a:ext cx="723057" cy="72305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5284" y="2216002"/>
            <a:ext cx="670561" cy="59941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325" y="2216002"/>
            <a:ext cx="576794" cy="576794"/>
          </a:xfrm>
          <a:prstGeom prst="rect">
            <a:avLst/>
          </a:prstGeom>
        </p:spPr>
      </p:pic>
    </p:spTree>
    <p:extLst>
      <p:ext uri="{BB962C8B-B14F-4D97-AF65-F5344CB8AC3E}">
        <p14:creationId xmlns:p14="http://schemas.microsoft.com/office/powerpoint/2010/main" val="103555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19262"/>
            <a:ext cx="4306926" cy="618149"/>
          </a:xfrm>
        </p:spPr>
        <p:txBody>
          <a:bodyPr/>
          <a:lstStyle/>
          <a:p>
            <a:r>
              <a:rPr lang="en-IE" sz="3200" dirty="0" smtClean="0"/>
              <a:t>SAF - T</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Standard Audit File for Tax</a:t>
            </a:r>
            <a:endParaRPr lang="en-IE" sz="1800" dirty="0"/>
          </a:p>
        </p:txBody>
      </p:sp>
    </p:spTree>
    <p:extLst>
      <p:ext uri="{BB962C8B-B14F-4D97-AF65-F5344CB8AC3E}">
        <p14:creationId xmlns:p14="http://schemas.microsoft.com/office/powerpoint/2010/main" val="1019131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7744" y="5238526"/>
            <a:ext cx="6876256" cy="4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Connector 15"/>
          <p:cNvCxnSpPr/>
          <p:nvPr/>
        </p:nvCxnSpPr>
        <p:spPr>
          <a:xfrm>
            <a:off x="594360" y="85058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11" name="Text Placeholder 1"/>
          <p:cNvSpPr>
            <a:spLocks noGrp="1"/>
          </p:cNvSpPr>
          <p:nvPr>
            <p:ph type="body" sz="quarter" idx="12"/>
          </p:nvPr>
        </p:nvSpPr>
        <p:spPr>
          <a:xfrm>
            <a:off x="492622" y="325476"/>
            <a:ext cx="7825712" cy="580090"/>
          </a:xfrm>
        </p:spPr>
        <p:txBody>
          <a:bodyPr/>
          <a:lstStyle/>
          <a:p>
            <a:r>
              <a:rPr lang="en-IE" sz="2800" dirty="0">
                <a:solidFill>
                  <a:schemeClr val="tx1"/>
                </a:solidFill>
              </a:rPr>
              <a:t>SAF-T – Standard Audit File for Tax</a:t>
            </a:r>
          </a:p>
          <a:p>
            <a:endParaRPr lang="en-IE" sz="2500" dirty="0">
              <a:solidFill>
                <a:schemeClr val="tx1"/>
              </a:solidFill>
            </a:endParaRPr>
          </a:p>
        </p:txBody>
      </p:sp>
      <p:sp>
        <p:nvSpPr>
          <p:cNvPr id="13" name="TextBox 12"/>
          <p:cNvSpPr txBox="1"/>
          <p:nvPr/>
        </p:nvSpPr>
        <p:spPr>
          <a:xfrm>
            <a:off x="492622" y="1089296"/>
            <a:ext cx="8056644" cy="4062651"/>
          </a:xfrm>
          <a:prstGeom prst="rect">
            <a:avLst/>
          </a:prstGeom>
          <a:noFill/>
        </p:spPr>
        <p:txBody>
          <a:bodyPr wrap="square" rtlCol="0">
            <a:spAutoFit/>
          </a:bodyPr>
          <a:lstStyle/>
          <a:p>
            <a:pPr algn="just"/>
            <a:endParaRPr lang="en-IE" sz="1600" dirty="0"/>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Developed by the Organisation for Economic Co-operation and Development (“OECD”).</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Electronic format which </a:t>
            </a:r>
            <a:r>
              <a:rPr lang="en-IE" sz="1600" dirty="0" smtClean="0">
                <a:latin typeface="Arial" panose="020B0604020202020204" pitchFamily="34" charset="0"/>
                <a:cs typeface="Arial" panose="020B0604020202020204" pitchFamily="34" charset="0"/>
              </a:rPr>
              <a:t>enables </a:t>
            </a:r>
            <a:r>
              <a:rPr lang="en-IE" sz="1600" dirty="0">
                <a:latin typeface="Arial" panose="020B0604020202020204" pitchFamily="34" charset="0"/>
                <a:cs typeface="Arial" panose="020B0604020202020204" pitchFamily="34" charset="0"/>
              </a:rPr>
              <a:t>the transfer of data from organisations to tax authorities in a standardised, electronic format.</a:t>
            </a:r>
          </a:p>
          <a:p>
            <a:pPr algn="just">
              <a:buClr>
                <a:srgbClr val="F9B123"/>
              </a:buCl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Enable tax authorities to conduct more efficient and effective inspections.</a:t>
            </a:r>
          </a:p>
          <a:p>
            <a:pPr algn="just">
              <a:buClr>
                <a:srgbClr val="F9B123"/>
              </a:buCl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Austria, France, Luxembourg, Portugal, Lithuania, Norway and Poland have introduced SAF-T requirements.</a:t>
            </a:r>
          </a:p>
          <a:p>
            <a:pPr algn="just">
              <a:buClr>
                <a:srgbClr val="F9B123"/>
              </a:buCl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No international standard list of data elements for SAF-T.</a:t>
            </a:r>
          </a:p>
          <a:p>
            <a:pPr marL="285750" indent="-285750" algn="just">
              <a:buFont typeface="Arial" panose="020B0604020202020204" pitchFamily="34" charset="0"/>
              <a:buChar char="•"/>
            </a:pP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45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freelance\Taxback\logo kecil.png"/>
          <p:cNvPicPr>
            <a:picLocks noChangeAspect="1" noChangeArrowheads="1"/>
          </p:cNvPicPr>
          <p:nvPr/>
        </p:nvPicPr>
        <p:blipFill>
          <a:blip r:embed="rId2"/>
          <a:srcRect/>
          <a:stretch>
            <a:fillRect/>
          </a:stretch>
        </p:blipFill>
        <p:spPr bwMode="auto">
          <a:xfrm>
            <a:off x="6505596" y="376216"/>
            <a:ext cx="2266950" cy="598488"/>
          </a:xfrm>
          <a:prstGeom prst="rect">
            <a:avLst/>
          </a:prstGeom>
          <a:noFill/>
        </p:spPr>
      </p:pic>
      <p:sp>
        <p:nvSpPr>
          <p:cNvPr id="5" name="Text Placeholder 1"/>
          <p:cNvSpPr>
            <a:spLocks noGrp="1"/>
          </p:cNvSpPr>
          <p:nvPr>
            <p:ph type="body" sz="quarter" idx="12"/>
          </p:nvPr>
        </p:nvSpPr>
        <p:spPr>
          <a:xfrm>
            <a:off x="507126" y="347662"/>
            <a:ext cx="7825712" cy="580090"/>
          </a:xfrm>
        </p:spPr>
        <p:txBody>
          <a:bodyPr/>
          <a:lstStyle/>
          <a:p>
            <a:r>
              <a:rPr lang="en-IE" sz="2800" dirty="0">
                <a:solidFill>
                  <a:schemeClr val="tx1"/>
                </a:solidFill>
              </a:rPr>
              <a:t>SAF-T – </a:t>
            </a:r>
            <a:r>
              <a:rPr lang="en-IE" sz="2800" dirty="0" smtClean="0">
                <a:solidFill>
                  <a:schemeClr val="tx1"/>
                </a:solidFill>
              </a:rPr>
              <a:t>Poland update</a:t>
            </a:r>
            <a:endParaRPr lang="en-IE" sz="2800" dirty="0">
              <a:solidFill>
                <a:schemeClr val="tx1"/>
              </a:solidFill>
            </a:endParaRPr>
          </a:p>
          <a:p>
            <a:endParaRPr lang="en-IE" sz="2500" dirty="0">
              <a:solidFill>
                <a:schemeClr val="tx1"/>
              </a:solidFill>
            </a:endParaRPr>
          </a:p>
        </p:txBody>
      </p:sp>
      <p:sp>
        <p:nvSpPr>
          <p:cNvPr id="6" name="TextBox 5"/>
          <p:cNvSpPr txBox="1"/>
          <p:nvPr/>
        </p:nvSpPr>
        <p:spPr>
          <a:xfrm>
            <a:off x="507126" y="1124902"/>
            <a:ext cx="8138160" cy="3816429"/>
          </a:xfrm>
          <a:prstGeom prst="rect">
            <a:avLst/>
          </a:prstGeom>
          <a:noFill/>
        </p:spPr>
        <p:txBody>
          <a:bodyPr wrap="square" rtlCol="0">
            <a:spAutoFit/>
          </a:bodyPr>
          <a:lstStyle/>
          <a:p>
            <a:pPr algn="just"/>
            <a:endParaRPr lang="en-IE" dirty="0"/>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Poland plans to replace VAT returns with new SAF-T in 2019.</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Currently file VAT returns and SAF-T monthly</a:t>
            </a:r>
          </a:p>
          <a:p>
            <a:pPr marL="285750" indent="-285750" algn="just">
              <a:buClr>
                <a:srgbClr val="F9B123"/>
              </a:buClr>
              <a:buFont typeface="Wingdings" panose="05000000000000000000" pitchFamily="2" charset="2"/>
              <a:buChar char="§"/>
            </a:pPr>
            <a:endParaRPr lang="en-IE" sz="1600" dirty="0">
              <a:latin typeface="Arial" panose="020B0604020202020204" pitchFamily="34" charset="0"/>
              <a:cs typeface="Arial" panose="020B0604020202020204" pitchFamily="34" charset="0"/>
            </a:endParaRPr>
          </a:p>
          <a:p>
            <a:pPr marL="285750" indent="-285750" algn="just">
              <a:lnSpc>
                <a:spcPct val="150000"/>
              </a:lnSpc>
              <a:buClr>
                <a:srgbClr val="F9B123"/>
              </a:buClr>
              <a:buFont typeface="Wingdings" panose="05000000000000000000" pitchFamily="2" charset="2"/>
              <a:buChar char="§"/>
            </a:pPr>
            <a:r>
              <a:rPr lang="en-IE" sz="1600" dirty="0" smtClean="0">
                <a:latin typeface="Arial" panose="020B0604020202020204" pitchFamily="34" charset="0"/>
                <a:cs typeface="Arial" panose="020B0604020202020204" pitchFamily="34" charset="0"/>
              </a:rPr>
              <a:t>A new version of the SAF-T, JPK_VDEK is set to replace the requirement to file a VAT return and SAF-T separately.</a:t>
            </a:r>
            <a:endParaRPr lang="en-IE" sz="1600" dirty="0">
              <a:latin typeface="Arial" panose="020B0604020202020204" pitchFamily="34" charset="0"/>
              <a:cs typeface="Arial" panose="020B0604020202020204" pitchFamily="34" charset="0"/>
            </a:endParaRPr>
          </a:p>
          <a:p>
            <a:pPr marL="285750" indent="-285750" algn="just">
              <a:buClr>
                <a:srgbClr val="F9B123"/>
              </a:buClr>
              <a:buFont typeface="Wingdings" panose="05000000000000000000" pitchFamily="2" charset="2"/>
              <a:buChar char="§"/>
            </a:pPr>
            <a:r>
              <a:rPr lang="en-IE" sz="1600" dirty="0">
                <a:latin typeface="Arial" panose="020B0604020202020204" pitchFamily="34" charset="0"/>
                <a:cs typeface="Arial" panose="020B0604020202020204" pitchFamily="34" charset="0"/>
              </a:rPr>
              <a:t> </a:t>
            </a:r>
          </a:p>
          <a:p>
            <a:pPr marL="285750" indent="-285750" algn="just">
              <a:lnSpc>
                <a:spcPct val="150000"/>
              </a:lnSpc>
              <a:buClr>
                <a:srgbClr val="F9B123"/>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idea of eliminating the obligation to file VAT returns was announced during the Deputy Minister of Finance’s speech in the Parliament in December 2017. However, since that speech it is still not known when the VAT returns filling obligation will be dropped</a:t>
            </a:r>
            <a:endParaRPr lang="en-IE" dirty="0">
              <a:latin typeface="Arial" panose="020B0604020202020204" pitchFamily="34" charset="0"/>
              <a:cs typeface="Arial" panose="020B0604020202020204" pitchFamily="34" charset="0"/>
            </a:endParaRPr>
          </a:p>
        </p:txBody>
      </p:sp>
      <p:cxnSp>
        <p:nvCxnSpPr>
          <p:cNvPr id="7" name="Straight Connector 6"/>
          <p:cNvCxnSpPr/>
          <p:nvPr/>
        </p:nvCxnSpPr>
        <p:spPr>
          <a:xfrm>
            <a:off x="594360" y="850582"/>
            <a:ext cx="850805" cy="0"/>
          </a:xfrm>
          <a:prstGeom prst="line">
            <a:avLst/>
          </a:prstGeom>
          <a:ln w="28575">
            <a:solidFill>
              <a:srgbClr val="DF1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94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reelance\Taxback\logo putih.png"/>
          <p:cNvPicPr>
            <a:picLocks noChangeAspect="1" noChangeArrowheads="1"/>
          </p:cNvPicPr>
          <p:nvPr/>
        </p:nvPicPr>
        <p:blipFill>
          <a:blip r:embed="rId2"/>
          <a:srcRect/>
          <a:stretch>
            <a:fillRect/>
          </a:stretch>
        </p:blipFill>
        <p:spPr bwMode="auto">
          <a:xfrm>
            <a:off x="531794" y="449242"/>
            <a:ext cx="2336800" cy="617538"/>
          </a:xfrm>
          <a:prstGeom prst="rect">
            <a:avLst/>
          </a:prstGeom>
          <a:noFill/>
        </p:spPr>
      </p:pic>
      <p:sp>
        <p:nvSpPr>
          <p:cNvPr id="2" name="Text Placeholder 1"/>
          <p:cNvSpPr>
            <a:spLocks noGrp="1"/>
          </p:cNvSpPr>
          <p:nvPr>
            <p:ph type="body" sz="quarter" idx="10"/>
          </p:nvPr>
        </p:nvSpPr>
        <p:spPr>
          <a:xfrm>
            <a:off x="531794" y="1719262"/>
            <a:ext cx="4306926" cy="618149"/>
          </a:xfrm>
        </p:spPr>
        <p:txBody>
          <a:bodyPr/>
          <a:lstStyle/>
          <a:p>
            <a:r>
              <a:rPr lang="en-IE" sz="3200" dirty="0" smtClean="0"/>
              <a:t>Control Lists</a:t>
            </a:r>
            <a:endParaRPr lang="en-IE" sz="3200" dirty="0"/>
          </a:p>
        </p:txBody>
      </p:sp>
      <p:sp>
        <p:nvSpPr>
          <p:cNvPr id="3" name="Text Placeholder 2"/>
          <p:cNvSpPr>
            <a:spLocks noGrp="1"/>
          </p:cNvSpPr>
          <p:nvPr>
            <p:ph type="body" sz="quarter" idx="12"/>
          </p:nvPr>
        </p:nvSpPr>
        <p:spPr>
          <a:xfrm>
            <a:off x="2240280" y="3502342"/>
            <a:ext cx="4695876" cy="666760"/>
          </a:xfrm>
        </p:spPr>
        <p:txBody>
          <a:bodyPr/>
          <a:lstStyle/>
          <a:p>
            <a:r>
              <a:rPr lang="en-IE" sz="1800" dirty="0" smtClean="0"/>
              <a:t>Domestic VAT listing – advanced reporting</a:t>
            </a:r>
            <a:endParaRPr lang="en-IE" sz="1800" dirty="0"/>
          </a:p>
        </p:txBody>
      </p:sp>
    </p:spTree>
    <p:extLst>
      <p:ext uri="{BB962C8B-B14F-4D97-AF65-F5344CB8AC3E}">
        <p14:creationId xmlns:p14="http://schemas.microsoft.com/office/powerpoint/2010/main" val="290317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35757</TotalTime>
  <Words>1987</Words>
  <Application>Microsoft Office PowerPoint</Application>
  <PresentationFormat>Custom</PresentationFormat>
  <Paragraphs>357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Aller</vt:lpstr>
      <vt:lpstr>Arial</vt:lpstr>
      <vt:lpstr>Calibri</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Joy Lord</cp:lastModifiedBy>
  <cp:revision>309</cp:revision>
  <dcterms:created xsi:type="dcterms:W3CDTF">2017-11-23T12:23:06Z</dcterms:created>
  <dcterms:modified xsi:type="dcterms:W3CDTF">2018-09-18T10:44:10Z</dcterms:modified>
</cp:coreProperties>
</file>